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6" r:id="rId2"/>
    <p:sldId id="257" r:id="rId3"/>
    <p:sldId id="259" r:id="rId4"/>
    <p:sldId id="260" r:id="rId5"/>
    <p:sldId id="261" r:id="rId6"/>
    <p:sldId id="262" r:id="rId7"/>
    <p:sldId id="263" r:id="rId8"/>
    <p:sldId id="284" r:id="rId9"/>
    <p:sldId id="268" r:id="rId10"/>
    <p:sldId id="285" r:id="rId11"/>
    <p:sldId id="286" r:id="rId12"/>
    <p:sldId id="278" r:id="rId13"/>
    <p:sldId id="281" r:id="rId14"/>
    <p:sldId id="283" r:id="rId15"/>
    <p:sldId id="282"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72" d="100"/>
          <a:sy n="72" d="100"/>
        </p:scale>
        <p:origin x="60" y="252"/>
      </p:cViewPr>
      <p:guideLst/>
    </p:cSldViewPr>
  </p:slideViewPr>
  <p:notesTextViewPr>
    <p:cViewPr>
      <p:scale>
        <a:sx n="1" d="1"/>
        <a:sy n="1" d="1"/>
      </p:scale>
      <p:origin x="0" y="0"/>
    </p:cViewPr>
  </p:notesTextViewPr>
  <p:notesViewPr>
    <p:cSldViewPr snapToGrid="0">
      <p:cViewPr varScale="1">
        <p:scale>
          <a:sx n="65" d="100"/>
          <a:sy n="65" d="100"/>
        </p:scale>
        <p:origin x="265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C60DD-AD3D-469A-A213-E6A6F6DD8F69}" type="datetimeFigureOut">
              <a:rPr lang="vi-VN" smtClean="0"/>
              <a:t>05/09/2021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DFF70-CE5C-43C4-B0B0-514B42933F89}" type="slidenum">
              <a:rPr lang="vi-VN" smtClean="0"/>
              <a:t>‹#›</a:t>
            </a:fld>
            <a:endParaRPr lang="vi-VN"/>
          </a:p>
        </p:txBody>
      </p:sp>
    </p:spTree>
    <p:extLst>
      <p:ext uri="{BB962C8B-B14F-4D97-AF65-F5344CB8AC3E}">
        <p14:creationId xmlns:p14="http://schemas.microsoft.com/office/powerpoint/2010/main" val="44014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53475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C8DFF70-CE5C-43C4-B0B0-514B42933F89}" type="slidenum">
              <a:rPr lang="vi-VN" smtClean="0"/>
              <a:t>7</a:t>
            </a:fld>
            <a:endParaRPr lang="vi-VN"/>
          </a:p>
        </p:txBody>
      </p:sp>
    </p:spTree>
    <p:extLst>
      <p:ext uri="{BB962C8B-B14F-4D97-AF65-F5344CB8AC3E}">
        <p14:creationId xmlns:p14="http://schemas.microsoft.com/office/powerpoint/2010/main" val="170659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Các</a:t>
            </a:r>
            <a:r>
              <a:rPr lang="en-US" baseline="0" dirty="0" smtClean="0"/>
              <a:t> dãy bit là cơ sở để tạo ra ngôn ngữ dành cho máy tính.</a:t>
            </a:r>
          </a:p>
          <a:p>
            <a:r>
              <a:rPr lang="en-US" baseline="0" dirty="0" smtClean="0"/>
              <a:t>Tuy nhiên, việc viết chương trình bằng ngôn ngữ máy rất khó khăn và mất nhiều thời gian, công sức. Vì khác xa với ngôn ngữ tự nhiên.</a:t>
            </a:r>
            <a:endParaRPr lang="vi-VN" dirty="0"/>
          </a:p>
        </p:txBody>
      </p:sp>
      <p:sp>
        <p:nvSpPr>
          <p:cNvPr id="4" name="Slide Number Placeholder 3"/>
          <p:cNvSpPr>
            <a:spLocks noGrp="1"/>
          </p:cNvSpPr>
          <p:nvPr>
            <p:ph type="sldNum" sz="quarter" idx="10"/>
          </p:nvPr>
        </p:nvSpPr>
        <p:spPr/>
        <p:txBody>
          <a:bodyPr/>
          <a:lstStyle/>
          <a:p>
            <a:fld id="{AC8DFF70-CE5C-43C4-B0B0-514B42933F89}" type="slidenum">
              <a:rPr lang="vi-VN" smtClean="0"/>
              <a:t>8</a:t>
            </a:fld>
            <a:endParaRPr lang="vi-VN"/>
          </a:p>
        </p:txBody>
      </p:sp>
    </p:spTree>
    <p:extLst>
      <p:ext uri="{BB962C8B-B14F-4D97-AF65-F5344CB8AC3E}">
        <p14:creationId xmlns:p14="http://schemas.microsoft.com/office/powerpoint/2010/main" val="313215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C81648-74B4-4E39-9758-8C8F094E94B1}" type="datetimeFigureOut">
              <a:rPr lang="vi-VN" smtClean="0"/>
              <a:t>05/09/2021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C2748AC-5184-40F7-ACD6-5B06C1EF768A}" type="slidenum">
              <a:rPr lang="vi-VN" smtClean="0"/>
              <a:t>‹#›</a:t>
            </a:fld>
            <a:endParaRPr lang="vi-VN"/>
          </a:p>
        </p:txBody>
      </p:sp>
    </p:spTree>
    <p:extLst>
      <p:ext uri="{BB962C8B-B14F-4D97-AF65-F5344CB8AC3E}">
        <p14:creationId xmlns:p14="http://schemas.microsoft.com/office/powerpoint/2010/main" val="7880676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C81648-74B4-4E39-9758-8C8F094E94B1}" type="datetimeFigureOut">
              <a:rPr lang="vi-VN" smtClean="0"/>
              <a:t>05/09/2021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C2748AC-5184-40F7-ACD6-5B06C1EF768A}" type="slidenum">
              <a:rPr lang="vi-VN" smtClean="0"/>
              <a:t>‹#›</a:t>
            </a:fld>
            <a:endParaRPr lang="vi-VN"/>
          </a:p>
        </p:txBody>
      </p:sp>
    </p:spTree>
    <p:extLst>
      <p:ext uri="{BB962C8B-B14F-4D97-AF65-F5344CB8AC3E}">
        <p14:creationId xmlns:p14="http://schemas.microsoft.com/office/powerpoint/2010/main" val="304402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C81648-74B4-4E39-9758-8C8F094E94B1}" type="datetimeFigureOut">
              <a:rPr lang="vi-VN" smtClean="0"/>
              <a:t>05/09/2021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C2748AC-5184-40F7-ACD6-5B06C1EF768A}" type="slidenum">
              <a:rPr lang="vi-VN" smtClean="0"/>
              <a:t>‹#›</a:t>
            </a:fld>
            <a:endParaRPr lang="vi-VN"/>
          </a:p>
        </p:txBody>
      </p:sp>
    </p:spTree>
    <p:extLst>
      <p:ext uri="{BB962C8B-B14F-4D97-AF65-F5344CB8AC3E}">
        <p14:creationId xmlns:p14="http://schemas.microsoft.com/office/powerpoint/2010/main" val="387987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162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10" name="椭圆 9"/>
          <p:cNvSpPr/>
          <p:nvPr/>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4929339" y="293646"/>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7040319" y="495300"/>
            <a:ext cx="292101" cy="292101"/>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t="16751" b="10439"/>
          <a:stretch>
            <a:fillRect/>
          </a:stretch>
        </p:blipFill>
        <p:spPr>
          <a:xfrm>
            <a:off x="0" y="3314701"/>
            <a:ext cx="12192000" cy="3543300"/>
          </a:xfrm>
          <a:prstGeom prst="rect">
            <a:avLst/>
          </a:prstGeom>
        </p:spPr>
      </p:pic>
    </p:spTree>
    <p:extLst>
      <p:ext uri="{BB962C8B-B14F-4D97-AF65-F5344CB8AC3E}">
        <p14:creationId xmlns:p14="http://schemas.microsoft.com/office/powerpoint/2010/main" val="28614628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931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C81648-74B4-4E39-9758-8C8F094E94B1}" type="datetimeFigureOut">
              <a:rPr lang="vi-VN" smtClean="0"/>
              <a:t>05/09/2021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C2748AC-5184-40F7-ACD6-5B06C1EF768A}" type="slidenum">
              <a:rPr lang="vi-VN" smtClean="0"/>
              <a:t>‹#›</a:t>
            </a:fld>
            <a:endParaRPr lang="vi-VN"/>
          </a:p>
        </p:txBody>
      </p:sp>
    </p:spTree>
    <p:extLst>
      <p:ext uri="{BB962C8B-B14F-4D97-AF65-F5344CB8AC3E}">
        <p14:creationId xmlns:p14="http://schemas.microsoft.com/office/powerpoint/2010/main" val="110087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C81648-74B4-4E39-9758-8C8F094E94B1}" type="datetimeFigureOut">
              <a:rPr lang="vi-VN" smtClean="0"/>
              <a:t>05/09/2021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C2748AC-5184-40F7-ACD6-5B06C1EF768A}" type="slidenum">
              <a:rPr lang="vi-VN" smtClean="0"/>
              <a:t>‹#›</a:t>
            </a:fld>
            <a:endParaRPr lang="vi-VN"/>
          </a:p>
        </p:txBody>
      </p:sp>
    </p:spTree>
    <p:extLst>
      <p:ext uri="{BB962C8B-B14F-4D97-AF65-F5344CB8AC3E}">
        <p14:creationId xmlns:p14="http://schemas.microsoft.com/office/powerpoint/2010/main" val="87153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C81648-74B4-4E39-9758-8C8F094E94B1}" type="datetimeFigureOut">
              <a:rPr lang="vi-VN" smtClean="0"/>
              <a:t>05/09/2021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C2748AC-5184-40F7-ACD6-5B06C1EF768A}" type="slidenum">
              <a:rPr lang="vi-VN" smtClean="0"/>
              <a:t>‹#›</a:t>
            </a:fld>
            <a:endParaRPr lang="vi-VN"/>
          </a:p>
        </p:txBody>
      </p:sp>
    </p:spTree>
    <p:extLst>
      <p:ext uri="{BB962C8B-B14F-4D97-AF65-F5344CB8AC3E}">
        <p14:creationId xmlns:p14="http://schemas.microsoft.com/office/powerpoint/2010/main" val="419048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C81648-74B4-4E39-9758-8C8F094E94B1}" type="datetimeFigureOut">
              <a:rPr lang="vi-VN" smtClean="0"/>
              <a:t>05/09/2021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C2748AC-5184-40F7-ACD6-5B06C1EF768A}" type="slidenum">
              <a:rPr lang="vi-VN" smtClean="0"/>
              <a:t>‹#›</a:t>
            </a:fld>
            <a:endParaRPr lang="vi-VN"/>
          </a:p>
        </p:txBody>
      </p:sp>
    </p:spTree>
    <p:extLst>
      <p:ext uri="{BB962C8B-B14F-4D97-AF65-F5344CB8AC3E}">
        <p14:creationId xmlns:p14="http://schemas.microsoft.com/office/powerpoint/2010/main" val="418412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C81648-74B4-4E39-9758-8C8F094E94B1}" type="datetimeFigureOut">
              <a:rPr lang="vi-VN" smtClean="0"/>
              <a:t>05/09/2021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C2748AC-5184-40F7-ACD6-5B06C1EF768A}" type="slidenum">
              <a:rPr lang="vi-VN" smtClean="0"/>
              <a:t>‹#›</a:t>
            </a:fld>
            <a:endParaRPr lang="vi-VN"/>
          </a:p>
        </p:txBody>
      </p:sp>
    </p:spTree>
    <p:extLst>
      <p:ext uri="{BB962C8B-B14F-4D97-AF65-F5344CB8AC3E}">
        <p14:creationId xmlns:p14="http://schemas.microsoft.com/office/powerpoint/2010/main" val="215048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81648-74B4-4E39-9758-8C8F094E94B1}" type="datetimeFigureOut">
              <a:rPr lang="vi-VN" smtClean="0"/>
              <a:t>05/09/2021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C2748AC-5184-40F7-ACD6-5B06C1EF768A}" type="slidenum">
              <a:rPr lang="vi-VN" smtClean="0"/>
              <a:t>‹#›</a:t>
            </a:fld>
            <a:endParaRPr lang="vi-VN"/>
          </a:p>
        </p:txBody>
      </p:sp>
    </p:spTree>
    <p:extLst>
      <p:ext uri="{BB962C8B-B14F-4D97-AF65-F5344CB8AC3E}">
        <p14:creationId xmlns:p14="http://schemas.microsoft.com/office/powerpoint/2010/main" val="249023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C81648-74B4-4E39-9758-8C8F094E94B1}" type="datetimeFigureOut">
              <a:rPr lang="vi-VN" smtClean="0"/>
              <a:t>05/09/2021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C2748AC-5184-40F7-ACD6-5B06C1EF768A}" type="slidenum">
              <a:rPr lang="vi-VN" smtClean="0"/>
              <a:t>‹#›</a:t>
            </a:fld>
            <a:endParaRPr lang="vi-VN"/>
          </a:p>
        </p:txBody>
      </p:sp>
    </p:spTree>
    <p:extLst>
      <p:ext uri="{BB962C8B-B14F-4D97-AF65-F5344CB8AC3E}">
        <p14:creationId xmlns:p14="http://schemas.microsoft.com/office/powerpoint/2010/main" val="32665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C81648-74B4-4E39-9758-8C8F094E94B1}" type="datetimeFigureOut">
              <a:rPr lang="vi-VN" smtClean="0"/>
              <a:t>05/09/2021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C2748AC-5184-40F7-ACD6-5B06C1EF768A}" type="slidenum">
              <a:rPr lang="vi-VN" smtClean="0"/>
              <a:t>‹#›</a:t>
            </a:fld>
            <a:endParaRPr lang="vi-VN"/>
          </a:p>
        </p:txBody>
      </p:sp>
    </p:spTree>
    <p:extLst>
      <p:ext uri="{BB962C8B-B14F-4D97-AF65-F5344CB8AC3E}">
        <p14:creationId xmlns:p14="http://schemas.microsoft.com/office/powerpoint/2010/main" val="359758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81648-74B4-4E39-9758-8C8F094E94B1}" type="datetimeFigureOut">
              <a:rPr lang="vi-VN" smtClean="0"/>
              <a:t>05/09/2021</a:t>
            </a:fld>
            <a:endParaRPr lang="vi-VN"/>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748AC-5184-40F7-ACD6-5B06C1EF768A}" type="slidenum">
              <a:rPr lang="vi-VN" smtClean="0"/>
              <a:t>‹#›</a:t>
            </a:fld>
            <a:endParaRPr lang="vi-VN"/>
          </a:p>
        </p:txBody>
      </p:sp>
    </p:spTree>
    <p:extLst>
      <p:ext uri="{BB962C8B-B14F-4D97-AF65-F5344CB8AC3E}">
        <p14:creationId xmlns:p14="http://schemas.microsoft.com/office/powerpoint/2010/main" val="13520396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60"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0914" y="957912"/>
            <a:ext cx="9925025" cy="1323439"/>
          </a:xfrm>
          <a:prstGeom prst="rect">
            <a:avLst/>
          </a:prstGeom>
          <a:noFill/>
          <a:ln>
            <a:noFill/>
          </a:ln>
        </p:spPr>
        <p:txBody>
          <a:bodyPr wrap="none" lIns="91440" tIns="45720" rIns="91440" bIns="45720">
            <a:spAutoFit/>
          </a:bodyPr>
          <a:lstStyle/>
          <a:p>
            <a:pPr algn="ctr"/>
            <a:r>
              <a:rPr lang="en-US" sz="8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Xin chào tất cả các em!</a:t>
            </a:r>
            <a:endParaRPr lang="en-US"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Rectangle 4"/>
          <p:cNvSpPr/>
          <p:nvPr/>
        </p:nvSpPr>
        <p:spPr>
          <a:xfrm>
            <a:off x="3128685" y="2967335"/>
            <a:ext cx="5934638" cy="2585323"/>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Cô/thầy………………….</a:t>
            </a:r>
            <a:endParaRPr lang="en-US" sz="5400" b="0" cap="none" spc="0" dirty="0" smtClean="0">
              <a:ln w="0"/>
              <a:solidFill>
                <a:schemeClr val="accent1"/>
              </a:solidFill>
              <a:effectLst>
                <a:outerShdw blurRad="38100" dist="25400" dir="5400000" algn="ctr" rotWithShape="0">
                  <a:srgbClr val="6E747A">
                    <a:alpha val="43000"/>
                  </a:srgbClr>
                </a:outerShdw>
              </a:effectLst>
            </a:endParaRPr>
          </a:p>
          <a:p>
            <a:pPr algn="ctr"/>
            <a:r>
              <a:rPr lang="en-US" sz="5400" dirty="0" err="1" smtClean="0">
                <a:ln w="0"/>
                <a:solidFill>
                  <a:schemeClr val="accent1"/>
                </a:solidFill>
                <a:effectLst>
                  <a:outerShdw blurRad="38100" dist="25400" dir="5400000" algn="ctr" rotWithShape="0">
                    <a:srgbClr val="6E747A">
                      <a:alpha val="43000"/>
                    </a:srgbClr>
                  </a:outerShdw>
                </a:effectLst>
              </a:rPr>
              <a:t>Sđt</a:t>
            </a:r>
            <a:r>
              <a:rPr lang="en-US" sz="5400" dirty="0">
                <a:ln w="0"/>
                <a:solidFill>
                  <a:schemeClr val="accent1"/>
                </a:solidFill>
                <a:effectLst>
                  <a:outerShdw blurRad="38100" dist="25400" dir="5400000" algn="ctr" rotWithShape="0">
                    <a:srgbClr val="6E747A">
                      <a:alpha val="43000"/>
                    </a:srgbClr>
                  </a:outerShdw>
                </a:effectLst>
              </a:rPr>
              <a:t> </a:t>
            </a:r>
            <a:r>
              <a:rPr lang="en-US" sz="5400" dirty="0" err="1" smtClean="0">
                <a:ln w="0"/>
                <a:solidFill>
                  <a:schemeClr val="accent1"/>
                </a:solidFill>
                <a:effectLst>
                  <a:outerShdw blurRad="38100" dist="25400" dir="5400000" algn="ctr" rotWithShape="0">
                    <a:srgbClr val="6E747A">
                      <a:alpha val="43000"/>
                    </a:srgbClr>
                  </a:outerShdw>
                </a:effectLst>
              </a:rPr>
              <a:t>Zalo</a:t>
            </a:r>
            <a:r>
              <a:rPr lang="en-US" sz="5400" dirty="0" smtClean="0">
                <a:ln w="0"/>
                <a:solidFill>
                  <a:schemeClr val="accent1"/>
                </a:solidFill>
                <a:effectLst>
                  <a:outerShdw blurRad="38100" dist="25400" dir="5400000" algn="ctr" rotWithShape="0">
                    <a:srgbClr val="6E747A">
                      <a:alpha val="43000"/>
                    </a:srgbClr>
                  </a:outerShdw>
                </a:effectLst>
              </a:rPr>
              <a:t>: </a:t>
            </a:r>
            <a:r>
              <a:rPr lang="en-US" sz="5400" dirty="0" smtClean="0">
                <a:ln w="0"/>
                <a:solidFill>
                  <a:schemeClr val="accent1"/>
                </a:solidFill>
                <a:effectLst>
                  <a:outerShdw blurRad="38100" dist="25400" dir="5400000" algn="ctr" rotWithShape="0">
                    <a:srgbClr val="6E747A">
                      <a:alpha val="43000"/>
                    </a:srgbClr>
                  </a:outerShdw>
                </a:effectLst>
              </a:rPr>
              <a:t>………………</a:t>
            </a:r>
            <a:endParaRPr lang="en-US" sz="5400" dirty="0" smtClean="0">
              <a:ln w="0"/>
              <a:solidFill>
                <a:schemeClr val="accent1"/>
              </a:solidFill>
              <a:effectLst>
                <a:outerShdw blurRad="38100" dist="25400" dir="5400000" algn="ctr" rotWithShape="0">
                  <a:srgbClr val="6E747A">
                    <a:alpha val="43000"/>
                  </a:srgbClr>
                </a:outerShdw>
              </a:effectLst>
            </a:endParaRPr>
          </a:p>
          <a:p>
            <a:pPr algn="ctr"/>
            <a:r>
              <a:rPr lang="en-US" sz="5400" dirty="0" smtClean="0">
                <a:ln w="0"/>
                <a:solidFill>
                  <a:schemeClr val="accent1"/>
                </a:solidFill>
                <a:effectLst>
                  <a:outerShdw blurRad="38100" dist="25400" dir="5400000" algn="ctr" rotWithShape="0">
                    <a:srgbClr val="6E747A">
                      <a:alpha val="43000"/>
                    </a:srgbClr>
                  </a:outerShdw>
                </a:effectLst>
              </a:rPr>
              <a:t>FB</a:t>
            </a:r>
            <a:r>
              <a:rPr lang="en-US" sz="5400" smtClean="0">
                <a:ln w="0"/>
                <a:solidFill>
                  <a:schemeClr val="accent1"/>
                </a:solidFill>
                <a:effectLst>
                  <a:outerShdw blurRad="38100" dist="25400" dir="5400000" algn="ctr" rotWithShape="0">
                    <a:srgbClr val="6E747A">
                      <a:alpha val="43000"/>
                    </a:srgbClr>
                  </a:outerShdw>
                </a:effectLst>
              </a:rPr>
              <a:t>: </a:t>
            </a:r>
            <a:r>
              <a:rPr lang="en-US" sz="5400" smtClean="0">
                <a:ln w="0"/>
                <a:solidFill>
                  <a:schemeClr val="accent1"/>
                </a:solidFill>
                <a:effectLst>
                  <a:outerShdw blurRad="38100" dist="25400" dir="5400000" algn="ctr" rotWithShape="0">
                    <a:srgbClr val="6E747A">
                      <a:alpha val="43000"/>
                    </a:srgbClr>
                  </a:outerShdw>
                </a:effectLst>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8784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8837" y="5287872"/>
            <a:ext cx="10010885" cy="1077218"/>
          </a:xfrm>
          <a:prstGeom prst="rect">
            <a:avLst/>
          </a:prstGeom>
          <a:noFill/>
        </p:spPr>
        <p:txBody>
          <a:bodyPr wrap="square" rtlCol="0">
            <a:spAutoFit/>
          </a:bodyPr>
          <a:lstStyle/>
          <a:p>
            <a:pPr algn="just"/>
            <a:r>
              <a:rPr lang="en-US" sz="3200" i="1" dirty="0" smtClean="0">
                <a:solidFill>
                  <a:schemeClr val="accent5">
                    <a:lumMod val="50000"/>
                  </a:schemeClr>
                </a:solidFill>
                <a:latin typeface="Times New Roman" panose="02020603050405020304" pitchFamily="18" charset="0"/>
                <a:cs typeface="Times New Roman" panose="02020603050405020304" pitchFamily="18" charset="0"/>
              </a:rPr>
              <a:t>Như vậy, việc tạo ra chương trình máy tính thực chất gồm những bước nào?</a:t>
            </a:r>
            <a:endParaRPr lang="vi-VN" sz="3200"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5" name="9">
            <a:extLst>
              <a:ext uri="{FF2B5EF4-FFF2-40B4-BE49-F238E27FC236}">
                <a16:creationId xmlns:a16="http://schemas.microsoft.com/office/drawing/2014/main" id="{8FC95D77-D7EF-4999-8EB8-7079438BBD3B}"/>
              </a:ext>
            </a:extLst>
          </p:cNvPr>
          <p:cNvSpPr txBox="1"/>
          <p:nvPr/>
        </p:nvSpPr>
        <p:spPr>
          <a:xfrm>
            <a:off x="46108" y="119268"/>
            <a:ext cx="11505704" cy="492443"/>
          </a:xfrm>
          <a:prstGeom prst="rect">
            <a:avLst/>
          </a:prstGeom>
          <a:noFill/>
        </p:spPr>
        <p:txBody>
          <a:bodyPr wrap="square" lIns="0" tIns="0" rIns="0" bIns="0" rtlCol="0">
            <a:spAutoFit/>
          </a:bodyPr>
          <a:lstStyle/>
          <a:p>
            <a:pPr marL="0" lvl="1" algn="ct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TIẾT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1,2: </a:t>
            </a: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BÀI 1: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MÁY TÍNH VÀ CHƯƠNG TRÌNH MÁY TÍNH</a:t>
            </a:r>
            <a:endParaRPr lang="zh-CN" altLang="en-US" sz="32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16" name="Subtitle 6"/>
          <p:cNvSpPr txBox="1">
            <a:spLocks/>
          </p:cNvSpPr>
          <p:nvPr/>
        </p:nvSpPr>
        <p:spPr>
          <a:xfrm>
            <a:off x="304801" y="974579"/>
            <a:ext cx="11078816" cy="644004"/>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0033CC"/>
                </a:solidFill>
                <a:latin typeface="Arial" panose="020B0604020202020204" pitchFamily="34" charset="0"/>
                <a:cs typeface="Arial" panose="020B0604020202020204" pitchFamily="34" charset="0"/>
              </a:rPr>
              <a:t>2. </a:t>
            </a:r>
            <a:r>
              <a:rPr lang="en-US" sz="3200" b="1" u="sng" dirty="0">
                <a:solidFill>
                  <a:srgbClr val="0033CC"/>
                </a:solidFill>
                <a:latin typeface="Arial" panose="020B0604020202020204" pitchFamily="34" charset="0"/>
                <a:cs typeface="Arial" panose="020B0604020202020204" pitchFamily="34" charset="0"/>
              </a:rPr>
              <a:t>C</a:t>
            </a:r>
            <a:r>
              <a:rPr lang="en-US" sz="3200" b="1" u="sng" dirty="0" smtClean="0">
                <a:solidFill>
                  <a:srgbClr val="0033CC"/>
                </a:solidFill>
                <a:latin typeface="Arial" panose="020B0604020202020204" pitchFamily="34" charset="0"/>
                <a:cs typeface="Arial" panose="020B0604020202020204" pitchFamily="34" charset="0"/>
              </a:rPr>
              <a:t>hương trình và ngôn ngữ lập trình (NNLT)</a:t>
            </a:r>
            <a:r>
              <a:rPr lang="en-US" sz="3200" b="1" dirty="0" smtClean="0">
                <a:solidFill>
                  <a:srgbClr val="0033CC"/>
                </a:solidFill>
                <a:latin typeface="Arial" panose="020B0604020202020204" pitchFamily="34" charset="0"/>
                <a:cs typeface="Arial" panose="020B0604020202020204" pitchFamily="34" charset="0"/>
              </a:rPr>
              <a:t>:</a:t>
            </a:r>
            <a:endParaRPr lang="en-US" sz="3200" b="1" dirty="0">
              <a:solidFill>
                <a:srgbClr val="0033CC"/>
              </a:solidFill>
              <a:latin typeface="Arial" panose="020B0604020202020204" pitchFamily="34" charset="0"/>
              <a:cs typeface="Arial" panose="020B0604020202020204" pitchFamily="34" charset="0"/>
            </a:endParaRPr>
          </a:p>
        </p:txBody>
      </p:sp>
      <p:sp>
        <p:nvSpPr>
          <p:cNvPr id="6" name="Right Arrow 5"/>
          <p:cNvSpPr/>
          <p:nvPr/>
        </p:nvSpPr>
        <p:spPr>
          <a:xfrm>
            <a:off x="1828800" y="2981996"/>
            <a:ext cx="1325218" cy="35780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w="0"/>
              <a:solidFill>
                <a:schemeClr val="accent1"/>
              </a:solidFill>
              <a:effectLst>
                <a:outerShdw blurRad="38100" dist="25400" dir="5400000" algn="ctr" rotWithShape="0">
                  <a:srgbClr val="6E747A">
                    <a:alpha val="43000"/>
                  </a:srgbClr>
                </a:outerShdw>
              </a:effectLst>
            </a:endParaRPr>
          </a:p>
        </p:txBody>
      </p:sp>
      <p:sp>
        <p:nvSpPr>
          <p:cNvPr id="7" name="TextBox 6"/>
          <p:cNvSpPr txBox="1"/>
          <p:nvPr/>
        </p:nvSpPr>
        <p:spPr>
          <a:xfrm>
            <a:off x="3154018" y="2622291"/>
            <a:ext cx="8397794" cy="2062103"/>
          </a:xfrm>
          <a:prstGeom prst="rect">
            <a:avLst/>
          </a:prstGeom>
          <a:noFill/>
        </p:spPr>
        <p:txBody>
          <a:bodyPr wrap="square" rtlCol="0">
            <a:spAutoFit/>
          </a:bodyPr>
          <a:lstStyle/>
          <a:p>
            <a:pPr algn="just"/>
            <a:r>
              <a:rPr lang="en-US" sz="3200" b="1" dirty="0" smtClean="0">
                <a:solidFill>
                  <a:srgbClr val="C00000"/>
                </a:solidFill>
                <a:latin typeface="Times New Roman" panose="02020603050405020304" pitchFamily="18" charset="0"/>
                <a:cs typeface="Times New Roman" panose="02020603050405020304" pitchFamily="18" charset="0"/>
              </a:rPr>
              <a:t>Chương trình dịch: </a:t>
            </a:r>
            <a:r>
              <a:rPr lang="en-US" altLang="vi-VN" sz="3200" dirty="0">
                <a:latin typeface="Times New Roman" panose="02020603050405020304" pitchFamily="18" charset="0"/>
                <a:cs typeface="Times New Roman" panose="02020603050405020304" pitchFamily="18" charset="0"/>
              </a:rPr>
              <a:t>đóng vai trò “người phiên dịch”- dịch những chương trình </a:t>
            </a:r>
            <a:r>
              <a:rPr lang="en-US" altLang="vi-VN" sz="3200" dirty="0" smtClean="0">
                <a:latin typeface="Times New Roman" panose="02020603050405020304" pitchFamily="18" charset="0"/>
                <a:cs typeface="Times New Roman" panose="02020603050405020304" pitchFamily="18" charset="0"/>
              </a:rPr>
              <a:t>được </a:t>
            </a:r>
            <a:r>
              <a:rPr lang="en-US" altLang="vi-VN" sz="3200" dirty="0">
                <a:latin typeface="Times New Roman" panose="02020603050405020304" pitchFamily="18" charset="0"/>
                <a:cs typeface="Times New Roman" panose="02020603050405020304" pitchFamily="18" charset="0"/>
              </a:rPr>
              <a:t>viết bằng ngôn ngữ lập trình sang ngôn ngữ máy để máy tính có thể hiểu được</a:t>
            </a:r>
            <a:r>
              <a:rPr lang="en-US" alt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04" y="5287872"/>
            <a:ext cx="1313096" cy="1570128"/>
          </a:xfrm>
          <a:prstGeom prst="rect">
            <a:avLst/>
          </a:prstGeom>
        </p:spPr>
      </p:pic>
      <p:sp>
        <p:nvSpPr>
          <p:cNvPr id="9" name="TextBox 8"/>
          <p:cNvSpPr txBox="1"/>
          <p:nvPr/>
        </p:nvSpPr>
        <p:spPr>
          <a:xfrm>
            <a:off x="793516" y="1545073"/>
            <a:ext cx="10758295" cy="1077218"/>
          </a:xfrm>
          <a:prstGeom prst="rect">
            <a:avLst/>
          </a:prstGeom>
          <a:noFill/>
        </p:spPr>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Máy tính vẫn chưa thể hiểu được các chương trình được viết bằng NNLT.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99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3517" y="1366795"/>
            <a:ext cx="10010885" cy="1077218"/>
          </a:xfrm>
          <a:prstGeom prst="rect">
            <a:avLst/>
          </a:prstGeom>
          <a:noFill/>
        </p:spPr>
        <p:txBody>
          <a:bodyPr wrap="square" rtlCol="0">
            <a:spAutoFit/>
          </a:bodyPr>
          <a:lstStyle/>
          <a:p>
            <a:pPr algn="just"/>
            <a:r>
              <a:rPr lang="en-US" sz="3200" b="1" dirty="0">
                <a:latin typeface="Arial" charset="0"/>
                <a:sym typeface="Wingdings" panose="05000000000000000000" pitchFamily="2" charset="2"/>
              </a:rPr>
              <a:t> </a:t>
            </a:r>
            <a:r>
              <a:rPr lang="en-US" sz="3200" i="1" dirty="0" smtClean="0">
                <a:solidFill>
                  <a:schemeClr val="accent5">
                    <a:lumMod val="50000"/>
                  </a:schemeClr>
                </a:solidFill>
                <a:latin typeface="Times New Roman" panose="02020603050405020304" pitchFamily="18" charset="0"/>
                <a:cs typeface="Times New Roman" panose="02020603050405020304" pitchFamily="18" charset="0"/>
              </a:rPr>
              <a:t>Việc tạo ra chương trình máy tính thực chất gồm hai bước sau: </a:t>
            </a:r>
            <a:endParaRPr lang="vi-VN" sz="3200"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5" name="9">
            <a:extLst>
              <a:ext uri="{FF2B5EF4-FFF2-40B4-BE49-F238E27FC236}">
                <a16:creationId xmlns:a16="http://schemas.microsoft.com/office/drawing/2014/main" id="{8FC95D77-D7EF-4999-8EB8-7079438BBD3B}"/>
              </a:ext>
            </a:extLst>
          </p:cNvPr>
          <p:cNvSpPr txBox="1"/>
          <p:nvPr/>
        </p:nvSpPr>
        <p:spPr>
          <a:xfrm>
            <a:off x="46108" y="119268"/>
            <a:ext cx="11505704" cy="492443"/>
          </a:xfrm>
          <a:prstGeom prst="rect">
            <a:avLst/>
          </a:prstGeom>
          <a:noFill/>
        </p:spPr>
        <p:txBody>
          <a:bodyPr wrap="square" lIns="0" tIns="0" rIns="0" bIns="0" rtlCol="0">
            <a:spAutoFit/>
          </a:bodyPr>
          <a:lstStyle/>
          <a:p>
            <a:pPr marL="0" lvl="1" algn="ct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TIẾT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1,2: </a:t>
            </a: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BÀI 1: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MÁY TÍNH VÀ CHƯƠNG TRÌNH MÁY TÍNH</a:t>
            </a:r>
            <a:endParaRPr lang="zh-CN" altLang="en-US" sz="32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16" name="Subtitle 6"/>
          <p:cNvSpPr txBox="1">
            <a:spLocks/>
          </p:cNvSpPr>
          <p:nvPr/>
        </p:nvSpPr>
        <p:spPr>
          <a:xfrm>
            <a:off x="304801" y="815555"/>
            <a:ext cx="11078816" cy="644004"/>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0033CC"/>
                </a:solidFill>
                <a:latin typeface="Arial" panose="020B0604020202020204" pitchFamily="34" charset="0"/>
                <a:cs typeface="Arial" panose="020B0604020202020204" pitchFamily="34" charset="0"/>
              </a:rPr>
              <a:t>2. </a:t>
            </a:r>
            <a:r>
              <a:rPr lang="en-US" sz="3200" b="1" u="sng" dirty="0">
                <a:solidFill>
                  <a:srgbClr val="0033CC"/>
                </a:solidFill>
                <a:latin typeface="Arial" panose="020B0604020202020204" pitchFamily="34" charset="0"/>
                <a:cs typeface="Arial" panose="020B0604020202020204" pitchFamily="34" charset="0"/>
              </a:rPr>
              <a:t>C</a:t>
            </a:r>
            <a:r>
              <a:rPr lang="en-US" sz="3200" b="1" u="sng" dirty="0" smtClean="0">
                <a:solidFill>
                  <a:srgbClr val="0033CC"/>
                </a:solidFill>
                <a:latin typeface="Arial" panose="020B0604020202020204" pitchFamily="34" charset="0"/>
                <a:cs typeface="Arial" panose="020B0604020202020204" pitchFamily="34" charset="0"/>
              </a:rPr>
              <a:t>hương trình và ngôn ngữ lập trình (NNLT)</a:t>
            </a:r>
            <a:r>
              <a:rPr lang="en-US" sz="3200" b="1" dirty="0" smtClean="0">
                <a:solidFill>
                  <a:srgbClr val="0033CC"/>
                </a:solidFill>
                <a:latin typeface="Arial" panose="020B0604020202020204" pitchFamily="34" charset="0"/>
                <a:cs typeface="Arial" panose="020B0604020202020204" pitchFamily="34" charset="0"/>
              </a:rPr>
              <a:t>:</a:t>
            </a:r>
            <a:endParaRPr lang="en-US" sz="3200" b="1" dirty="0">
              <a:solidFill>
                <a:srgbClr val="0033CC"/>
              </a:solidFill>
              <a:latin typeface="Arial" panose="020B0604020202020204" pitchFamily="34" charset="0"/>
              <a:cs typeface="Arial" panose="020B0604020202020204" pitchFamily="34" charset="0"/>
            </a:endParaRPr>
          </a:p>
        </p:txBody>
      </p:sp>
      <p:sp>
        <p:nvSpPr>
          <p:cNvPr id="7" name="TextBox 6"/>
          <p:cNvSpPr txBox="1"/>
          <p:nvPr/>
        </p:nvSpPr>
        <p:spPr>
          <a:xfrm>
            <a:off x="2014331" y="2338764"/>
            <a:ext cx="8397794" cy="584775"/>
          </a:xfrm>
          <a:prstGeom prst="rect">
            <a:avLst/>
          </a:prstGeom>
          <a:noFill/>
        </p:spPr>
        <p:txBody>
          <a:bodyPr wrap="square" rtlCol="0">
            <a:spAutoFit/>
          </a:bodyPr>
          <a:lstStyle/>
          <a:p>
            <a:pPr algn="just"/>
            <a:r>
              <a:rPr lang="en-US" sz="3200" b="1" dirty="0" smtClean="0">
                <a:solidFill>
                  <a:srgbClr val="C00000"/>
                </a:solidFill>
                <a:latin typeface="Times New Roman" panose="02020603050405020304" pitchFamily="18" charset="0"/>
                <a:cs typeface="Times New Roman" panose="02020603050405020304" pitchFamily="18" charset="0"/>
              </a:rPr>
              <a:t>(1) </a:t>
            </a:r>
            <a:r>
              <a:rPr lang="en-US" altLang="vi-VN" sz="3200" dirty="0" smtClean="0">
                <a:latin typeface="Times New Roman" panose="02020603050405020304" pitchFamily="18" charset="0"/>
                <a:cs typeface="Times New Roman" panose="02020603050405020304" pitchFamily="18" charset="0"/>
              </a:rPr>
              <a:t>Viết chương </a:t>
            </a:r>
            <a:r>
              <a:rPr lang="en-US" altLang="vi-VN" sz="3200" dirty="0">
                <a:latin typeface="Times New Roman" panose="02020603050405020304" pitchFamily="18" charset="0"/>
                <a:cs typeface="Times New Roman" panose="02020603050405020304" pitchFamily="18" charset="0"/>
              </a:rPr>
              <a:t>trình </a:t>
            </a:r>
            <a:r>
              <a:rPr lang="en-US" altLang="vi-VN" sz="3200" dirty="0" smtClean="0">
                <a:latin typeface="Times New Roman" panose="02020603050405020304" pitchFamily="18" charset="0"/>
                <a:cs typeface="Times New Roman" panose="02020603050405020304" pitchFamily="18" charset="0"/>
              </a:rPr>
              <a:t>bằng </a:t>
            </a:r>
            <a:r>
              <a:rPr lang="en-US" altLang="vi-VN" sz="3200" dirty="0">
                <a:latin typeface="Times New Roman" panose="02020603050405020304" pitchFamily="18" charset="0"/>
                <a:cs typeface="Times New Roman" panose="02020603050405020304" pitchFamily="18" charset="0"/>
              </a:rPr>
              <a:t>ngôn ngữ lập </a:t>
            </a:r>
            <a:r>
              <a:rPr lang="en-US" altLang="vi-VN" sz="3200" dirty="0" smtClean="0">
                <a:latin typeface="Times New Roman" panose="02020603050405020304" pitchFamily="18" charset="0"/>
                <a:cs typeface="Times New Roman" panose="02020603050405020304" pitchFamily="18" charset="0"/>
              </a:rPr>
              <a:t>trình.</a:t>
            </a:r>
            <a:endParaRPr lang="vi-VN" sz="32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8" y="2784544"/>
            <a:ext cx="1736827" cy="1736827"/>
          </a:xfrm>
          <a:prstGeom prst="rect">
            <a:avLst/>
          </a:prstGeom>
          <a:ln>
            <a:noFill/>
          </a:ln>
          <a:effectLst>
            <a:softEdge rad="112500"/>
          </a:effectLst>
        </p:spPr>
      </p:pic>
      <p:sp>
        <p:nvSpPr>
          <p:cNvPr id="11" name="TextBox 10"/>
          <p:cNvSpPr txBox="1"/>
          <p:nvPr/>
        </p:nvSpPr>
        <p:spPr>
          <a:xfrm>
            <a:off x="2014331" y="2965671"/>
            <a:ext cx="8397794" cy="1077218"/>
          </a:xfrm>
          <a:prstGeom prst="rect">
            <a:avLst/>
          </a:prstGeom>
          <a:noFill/>
        </p:spPr>
        <p:txBody>
          <a:bodyPr wrap="square" rtlCol="0">
            <a:spAutoFit/>
          </a:bodyPr>
          <a:lstStyle/>
          <a:p>
            <a:pPr algn="just"/>
            <a:r>
              <a:rPr lang="en-US" sz="3200" b="1" dirty="0" smtClean="0">
                <a:solidFill>
                  <a:srgbClr val="C00000"/>
                </a:solidFill>
                <a:latin typeface="Times New Roman" panose="02020603050405020304" pitchFamily="18" charset="0"/>
                <a:cs typeface="Times New Roman" panose="02020603050405020304" pitchFamily="18" charset="0"/>
              </a:rPr>
              <a:t>(2) </a:t>
            </a:r>
            <a:r>
              <a:rPr lang="en-US" altLang="vi-VN" sz="3200" dirty="0" smtClean="0">
                <a:latin typeface="Times New Roman" panose="02020603050405020304" pitchFamily="18" charset="0"/>
                <a:cs typeface="Times New Roman" panose="02020603050405020304" pitchFamily="18" charset="0"/>
              </a:rPr>
              <a:t>Dịch chương </a:t>
            </a:r>
            <a:r>
              <a:rPr lang="en-US" altLang="vi-VN" sz="3200" dirty="0">
                <a:latin typeface="Times New Roman" panose="02020603050405020304" pitchFamily="18" charset="0"/>
                <a:cs typeface="Times New Roman" panose="02020603050405020304" pitchFamily="18" charset="0"/>
              </a:rPr>
              <a:t>trình </a:t>
            </a:r>
            <a:r>
              <a:rPr lang="en-US" altLang="vi-VN" sz="3200" dirty="0" smtClean="0">
                <a:latin typeface="Times New Roman" panose="02020603050405020304" pitchFamily="18" charset="0"/>
                <a:cs typeface="Times New Roman" panose="02020603050405020304" pitchFamily="18" charset="0"/>
              </a:rPr>
              <a:t>thành </a:t>
            </a:r>
            <a:r>
              <a:rPr lang="en-US" altLang="vi-VN" sz="3200" dirty="0">
                <a:latin typeface="Times New Roman" panose="02020603050405020304" pitchFamily="18" charset="0"/>
                <a:cs typeface="Times New Roman" panose="02020603050405020304" pitchFamily="18" charset="0"/>
              </a:rPr>
              <a:t>ngôn ngữ máy để máy tính có thể hiểu được</a:t>
            </a:r>
            <a:r>
              <a:rPr lang="en-US" alt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442" r="3136"/>
          <a:stretch/>
        </p:blipFill>
        <p:spPr>
          <a:xfrm>
            <a:off x="1570379" y="4200946"/>
            <a:ext cx="9415669" cy="2638006"/>
          </a:xfrm>
          <a:prstGeom prst="rect">
            <a:avLst/>
          </a:prstGeom>
        </p:spPr>
      </p:pic>
    </p:spTree>
    <p:extLst>
      <p:ext uri="{BB962C8B-B14F-4D97-AF65-F5344CB8AC3E}">
        <p14:creationId xmlns:p14="http://schemas.microsoft.com/office/powerpoint/2010/main" val="20785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品 11">
            <a:extLst>
              <a:ext uri="{FF2B5EF4-FFF2-40B4-BE49-F238E27FC236}">
                <a16:creationId xmlns:a16="http://schemas.microsoft.com/office/drawing/2014/main" id="{2EE64B87-38F6-481E-BF02-DBD2B7BF6746}"/>
              </a:ext>
            </a:extLst>
          </p:cNvPr>
          <p:cNvCxnSpPr>
            <a:cxnSpLocks/>
          </p:cNvCxnSpPr>
          <p:nvPr>
            <p:custDataLst>
              <p:tags r:id="rId1"/>
            </p:custDataLst>
          </p:nvPr>
        </p:nvCxnSpPr>
        <p:spPr>
          <a:xfrm flipV="1">
            <a:off x="609601" y="1011662"/>
            <a:ext cx="11314180" cy="58111"/>
          </a:xfrm>
          <a:prstGeom prst="line">
            <a:avLst/>
          </a:prstGeom>
          <a:noFill/>
          <a:ln w="6350" cap="flat" cmpd="sng" algn="ctr">
            <a:solidFill>
              <a:srgbClr val="6DC1B5"/>
            </a:solidFill>
            <a:prstDash val="solid"/>
            <a:miter lim="800000"/>
          </a:ln>
          <a:effectLst/>
        </p:spPr>
      </p:cxnSp>
      <p:pic>
        <p:nvPicPr>
          <p:cNvPr id="9" name="图片 11">
            <a:extLst>
              <a:ext uri="{FF2B5EF4-FFF2-40B4-BE49-F238E27FC236}">
                <a16:creationId xmlns:a16="http://schemas.microsoft.com/office/drawing/2014/main" id="{4E7DFA10-70C6-4944-BB45-3A5BA07D6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55623"/>
            <a:ext cx="12221692" cy="6002376"/>
          </a:xfrm>
          <a:prstGeom prst="rect">
            <a:avLst/>
          </a:prstGeom>
        </p:spPr>
      </p:pic>
      <p:sp>
        <p:nvSpPr>
          <p:cNvPr id="10" name="Rectangle 9"/>
          <p:cNvSpPr/>
          <p:nvPr/>
        </p:nvSpPr>
        <p:spPr>
          <a:xfrm>
            <a:off x="1769465" y="2793898"/>
            <a:ext cx="8059001" cy="1200329"/>
          </a:xfrm>
          <a:prstGeom prst="rect">
            <a:avLst/>
          </a:prstGeom>
        </p:spPr>
        <p:txBody>
          <a:bodyPr wrap="none">
            <a:spAutoFit/>
          </a:bodyPr>
          <a:lstStyle/>
          <a:p>
            <a:pPr algn="ctr" defTabSz="609585"/>
            <a:r>
              <a:rPr lang="en-US" altLang="zh-CN" sz="7200" dirty="0" smtClean="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BÀI TẬP CỦNG CỐ</a:t>
            </a:r>
            <a:endParaRPr lang="zh-CN" altLang="en-US" sz="72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pic>
        <p:nvPicPr>
          <p:cNvPr id="11" name="图片 8"/>
          <p:cNvPicPr>
            <a:picLocks noChangeAspect="1"/>
          </p:cNvPicPr>
          <p:nvPr/>
        </p:nvPicPr>
        <p:blipFill rotWithShape="1">
          <a:blip r:embed="rId4" cstate="print">
            <a:extLst>
              <a:ext uri="{28A0092B-C50C-407E-A947-70E740481C1C}">
                <a14:useLocalDpi xmlns:a14="http://schemas.microsoft.com/office/drawing/2010/main" val="0"/>
              </a:ext>
            </a:extLst>
          </a:blip>
          <a:srcRect t="19148" b="13737"/>
          <a:stretch>
            <a:fillRect/>
          </a:stretch>
        </p:blipFill>
        <p:spPr>
          <a:xfrm rot="21422484">
            <a:off x="2918721" y="4612511"/>
            <a:ext cx="5468716" cy="1465024"/>
          </a:xfrm>
          <a:prstGeom prst="rect">
            <a:avLst/>
          </a:prstGeom>
        </p:spPr>
      </p:pic>
      <p:sp>
        <p:nvSpPr>
          <p:cNvPr id="8" name="9">
            <a:extLst>
              <a:ext uri="{FF2B5EF4-FFF2-40B4-BE49-F238E27FC236}">
                <a16:creationId xmlns:a16="http://schemas.microsoft.com/office/drawing/2014/main" id="{8FC95D77-D7EF-4999-8EB8-7079438BBD3B}"/>
              </a:ext>
            </a:extLst>
          </p:cNvPr>
          <p:cNvSpPr txBox="1"/>
          <p:nvPr/>
        </p:nvSpPr>
        <p:spPr>
          <a:xfrm>
            <a:off x="46108" y="119268"/>
            <a:ext cx="11505704" cy="492443"/>
          </a:xfrm>
          <a:prstGeom prst="rect">
            <a:avLst/>
          </a:prstGeom>
          <a:noFill/>
        </p:spPr>
        <p:txBody>
          <a:bodyPr wrap="square" lIns="0" tIns="0" rIns="0" bIns="0" rtlCol="0">
            <a:spAutoFit/>
          </a:bodyPr>
          <a:lstStyle/>
          <a:p>
            <a:pPr marL="0" lvl="1" algn="ct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TIẾT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1,2: </a:t>
            </a: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BÀI 1: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MÁY TÍNH VÀ CHƯƠNG TRÌNH MÁY TÍNH</a:t>
            </a:r>
            <a:endParaRPr lang="zh-CN" altLang="en-US" sz="32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4597301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0" y="3080187"/>
            <a:ext cx="6096000" cy="379656"/>
          </a:xfrm>
          <a:prstGeom prst="rect">
            <a:avLst/>
          </a:prstGeom>
        </p:spPr>
        <p:txBody>
          <a:bodyPr>
            <a:spAutoFit/>
          </a:bodyPr>
          <a:lstStyle/>
          <a:p>
            <a:pPr algn="just">
              <a:tabLst>
                <a:tab pos="304792" algn="l"/>
                <a:tab pos="609585" algn="l"/>
                <a:tab pos="1154824" algn="l"/>
                <a:tab pos="1371566" algn="l"/>
                <a:tab pos="2590735" algn="l"/>
                <a:tab pos="3505112" algn="l"/>
                <a:tab pos="3657509" algn="ctr"/>
                <a:tab pos="7315017" algn="r"/>
              </a:tabLst>
            </a:pPr>
            <a:endParaRPr lang="en-US" sz="1867" dirty="0">
              <a:latin typeface="VNI-Times" pitchFamily="2" charset="0"/>
              <a:ea typeface="Times New Roman" panose="02020603050405020304" pitchFamily="18" charset="0"/>
              <a:cs typeface="Times New Roman" panose="02020603050405020304" pitchFamily="18" charset="0"/>
            </a:endParaRPr>
          </a:p>
        </p:txBody>
      </p:sp>
      <p:sp>
        <p:nvSpPr>
          <p:cNvPr id="17" name="Rectangle 16"/>
          <p:cNvSpPr/>
          <p:nvPr/>
        </p:nvSpPr>
        <p:spPr>
          <a:xfrm>
            <a:off x="1292887" y="3068749"/>
            <a:ext cx="9264580" cy="379656"/>
          </a:xfrm>
          <a:prstGeom prst="rect">
            <a:avLst/>
          </a:prstGeom>
        </p:spPr>
        <p:txBody>
          <a:bodyPr wrap="square">
            <a:spAutoFit/>
          </a:bodyPr>
          <a:lstStyle/>
          <a:p>
            <a:pPr algn="just">
              <a:tabLst>
                <a:tab pos="304792" algn="l"/>
                <a:tab pos="609585" algn="l"/>
                <a:tab pos="1154824" algn="l"/>
                <a:tab pos="1371566" algn="l"/>
                <a:tab pos="2590735" algn="l"/>
                <a:tab pos="3505112" algn="l"/>
                <a:tab pos="3657509" algn="ctr"/>
                <a:tab pos="7315017" algn="r"/>
              </a:tabLst>
            </a:pPr>
            <a:endParaRPr lang="en-US" sz="1867" dirty="0">
              <a:latin typeface="VNI-Times" pitchFamily="2" charset="0"/>
              <a:ea typeface="Times New Roman" panose="02020603050405020304" pitchFamily="18" charset="0"/>
              <a:cs typeface="Times New Roman" panose="02020603050405020304" pitchFamily="18" charset="0"/>
            </a:endParaRPr>
          </a:p>
        </p:txBody>
      </p:sp>
      <p:sp>
        <p:nvSpPr>
          <p:cNvPr id="19" name="Rectangle 18"/>
          <p:cNvSpPr/>
          <p:nvPr/>
        </p:nvSpPr>
        <p:spPr>
          <a:xfrm>
            <a:off x="3048000" y="2936557"/>
            <a:ext cx="6096000" cy="379656"/>
          </a:xfrm>
          <a:prstGeom prst="rect">
            <a:avLst/>
          </a:prstGeom>
        </p:spPr>
        <p:txBody>
          <a:bodyPr>
            <a:spAutoFit/>
          </a:bodyPr>
          <a:lstStyle/>
          <a:p>
            <a:pPr algn="just">
              <a:tabLst>
                <a:tab pos="304792" algn="l"/>
                <a:tab pos="609585" algn="l"/>
                <a:tab pos="1154824" algn="l"/>
                <a:tab pos="1371566" algn="l"/>
                <a:tab pos="2590735" algn="l"/>
                <a:tab pos="3505112" algn="l"/>
                <a:tab pos="3657509" algn="ctr"/>
                <a:tab pos="7315017" algn="r"/>
              </a:tabLst>
            </a:pPr>
            <a:endParaRPr lang="en-US" sz="1867" dirty="0">
              <a:latin typeface="VNI-Times" pitchFamily="2" charset="0"/>
              <a:ea typeface="Times New Roman" panose="02020603050405020304" pitchFamily="18" charset="0"/>
              <a:cs typeface="Times New Roman" panose="02020603050405020304" pitchFamily="18" charset="0"/>
            </a:endParaRPr>
          </a:p>
        </p:txBody>
      </p:sp>
      <p:sp>
        <p:nvSpPr>
          <p:cNvPr id="18" name="Flowchart: Alternate Process 17"/>
          <p:cNvSpPr/>
          <p:nvPr/>
        </p:nvSpPr>
        <p:spPr>
          <a:xfrm>
            <a:off x="2249290" y="1194036"/>
            <a:ext cx="9753603" cy="2789478"/>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800" dirty="0" smtClean="0">
                <a:solidFill>
                  <a:srgbClr val="002060"/>
                </a:solidFill>
                <a:latin typeface="Arial" panose="020B0604020202020204" pitchFamily="34" charset="0"/>
                <a:cs typeface="Arial" panose="020B0604020202020204" pitchFamily="34" charset="0"/>
              </a:rPr>
              <a:t>Khi soạn thảo văn bản trên máy tính và yêu cầu chương trình tìm kiếm một cụm từ trong văn bản và thay thế bằng một cụm từ khác, thực chất ta đã yêu cầu máy tính thực hiện những lệnh gì? Có thể thay đổi thứ tự những lệnh đó mà vẫn không thay đổi kết quả được không?</a:t>
            </a:r>
            <a:endParaRPr lang="en-US" sz="2800" dirty="0">
              <a:solidFill>
                <a:srgbClr val="002060"/>
              </a:solidFill>
              <a:latin typeface="Arial" panose="020B0604020202020204" pitchFamily="34" charset="0"/>
              <a:cs typeface="Arial" panose="020B0604020202020204" pitchFamily="34" charset="0"/>
            </a:endParaRPr>
          </a:p>
        </p:txBody>
      </p:sp>
      <p:sp>
        <p:nvSpPr>
          <p:cNvPr id="6" name="Flowchart: Alternate Process 5"/>
          <p:cNvSpPr/>
          <p:nvPr/>
        </p:nvSpPr>
        <p:spPr>
          <a:xfrm>
            <a:off x="0" y="2295548"/>
            <a:ext cx="2281084" cy="1388239"/>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Arial" panose="020B0604020202020204" pitchFamily="34" charset="0"/>
                <a:cs typeface="Arial" panose="020B0604020202020204" pitchFamily="34" charset="0"/>
              </a:rPr>
              <a:t>CÂU </a:t>
            </a:r>
            <a:r>
              <a:rPr lang="en-US" sz="3200" b="1" dirty="0" smtClean="0">
                <a:solidFill>
                  <a:srgbClr val="C00000"/>
                </a:solidFill>
                <a:latin typeface="Arial" panose="020B0604020202020204" pitchFamily="34" charset="0"/>
                <a:cs typeface="Arial" panose="020B0604020202020204" pitchFamily="34" charset="0"/>
              </a:rPr>
              <a:t>1/9SGK</a:t>
            </a:r>
            <a:endParaRPr lang="en-US" sz="3200" b="1" dirty="0">
              <a:solidFill>
                <a:srgbClr val="C00000"/>
              </a:solidFill>
              <a:latin typeface="Arial" panose="020B0604020202020204" pitchFamily="34" charset="0"/>
              <a:cs typeface="Arial" panose="020B0604020202020204" pitchFamily="34" charset="0"/>
            </a:endParaRPr>
          </a:p>
        </p:txBody>
      </p:sp>
      <p:sp>
        <p:nvSpPr>
          <p:cNvPr id="16" name="Flowchart: Alternate Process 15"/>
          <p:cNvSpPr/>
          <p:nvPr/>
        </p:nvSpPr>
        <p:spPr>
          <a:xfrm>
            <a:off x="-47690" y="4660254"/>
            <a:ext cx="2281084" cy="1388239"/>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Arial" panose="020B0604020202020204" pitchFamily="34" charset="0"/>
                <a:cs typeface="Arial" panose="020B0604020202020204" pitchFamily="34" charset="0"/>
              </a:rPr>
              <a:t>CÂU </a:t>
            </a:r>
            <a:r>
              <a:rPr lang="en-US" sz="3200" b="1" dirty="0">
                <a:solidFill>
                  <a:srgbClr val="C00000"/>
                </a:solidFill>
                <a:latin typeface="Arial" panose="020B0604020202020204" pitchFamily="34" charset="0"/>
                <a:cs typeface="Arial" panose="020B0604020202020204" pitchFamily="34" charset="0"/>
              </a:rPr>
              <a:t>3</a:t>
            </a:r>
            <a:r>
              <a:rPr lang="en-US" sz="3200" b="1" dirty="0" smtClean="0">
                <a:solidFill>
                  <a:srgbClr val="C00000"/>
                </a:solidFill>
                <a:latin typeface="Arial" panose="020B0604020202020204" pitchFamily="34" charset="0"/>
                <a:cs typeface="Arial" panose="020B0604020202020204" pitchFamily="34" charset="0"/>
              </a:rPr>
              <a:t>/9SGK</a:t>
            </a:r>
            <a:endParaRPr lang="en-US" sz="3200" b="1" dirty="0">
              <a:solidFill>
                <a:srgbClr val="C00000"/>
              </a:solidFill>
              <a:latin typeface="Arial" panose="020B0604020202020204" pitchFamily="34" charset="0"/>
              <a:cs typeface="Arial" panose="020B0604020202020204" pitchFamily="34" charset="0"/>
            </a:endParaRPr>
          </a:p>
        </p:txBody>
      </p:sp>
      <p:sp>
        <p:nvSpPr>
          <p:cNvPr id="20" name="Flowchart: Alternate Process 19"/>
          <p:cNvSpPr/>
          <p:nvPr/>
        </p:nvSpPr>
        <p:spPr>
          <a:xfrm>
            <a:off x="2233394" y="4560032"/>
            <a:ext cx="9769499" cy="1961084"/>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3200" dirty="0" smtClean="0">
                <a:solidFill>
                  <a:srgbClr val="002060"/>
                </a:solidFill>
                <a:latin typeface="Arial" panose="020B0604020202020204" pitchFamily="34" charset="0"/>
                <a:cs typeface="Arial" panose="020B0604020202020204" pitchFamily="34" charset="0"/>
              </a:rPr>
              <a:t>Hãy cho biết lí do cần phải viết chương trình để điều khiển máy tính?</a:t>
            </a:r>
            <a:endParaRPr lang="en-US" sz="3200" dirty="0">
              <a:solidFill>
                <a:srgbClr val="002060"/>
              </a:solidFill>
              <a:latin typeface="Arial" panose="020B0604020202020204" pitchFamily="34" charset="0"/>
              <a:cs typeface="Arial" panose="020B0604020202020204" pitchFamily="34" charset="0"/>
            </a:endParaRPr>
          </a:p>
        </p:txBody>
      </p:sp>
      <p:sp>
        <p:nvSpPr>
          <p:cNvPr id="21" name="Flowchart: Alternate Process 20"/>
          <p:cNvSpPr/>
          <p:nvPr/>
        </p:nvSpPr>
        <p:spPr>
          <a:xfrm>
            <a:off x="2273134" y="1194950"/>
            <a:ext cx="9753603" cy="278856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a:t>
            </a:r>
            <a:r>
              <a:rPr lang="en-US" sz="2800" dirty="0" smtClean="0">
                <a:solidFill>
                  <a:srgbClr val="FF0000"/>
                </a:solidFill>
                <a:latin typeface="Times New Roman" panose="02020603050405020304" pitchFamily="18" charset="0"/>
                <a:cs typeface="Times New Roman" panose="02020603050405020304" pitchFamily="18" charset="0"/>
              </a:rPr>
              <a:t>hực </a:t>
            </a:r>
            <a:r>
              <a:rPr lang="en-US" sz="2800" dirty="0">
                <a:solidFill>
                  <a:srgbClr val="FF0000"/>
                </a:solidFill>
                <a:latin typeface="Times New Roman" panose="02020603050405020304" pitchFamily="18" charset="0"/>
                <a:cs typeface="Times New Roman" panose="02020603050405020304" pitchFamily="18" charset="0"/>
              </a:rPr>
              <a:t>chất ta đã yêu cầu máy tính thực hiện những </a:t>
            </a:r>
            <a:r>
              <a:rPr lang="en-US" sz="2800" dirty="0" smtClean="0">
                <a:solidFill>
                  <a:srgbClr val="FF0000"/>
                </a:solidFill>
                <a:latin typeface="Times New Roman" panose="02020603050405020304" pitchFamily="18" charset="0"/>
                <a:cs typeface="Times New Roman" panose="02020603050405020304" pitchFamily="18" charset="0"/>
              </a:rPr>
              <a:t>lệnh</a:t>
            </a:r>
            <a:r>
              <a:rPr lang="vi-VN" sz="2800" dirty="0" smtClean="0">
                <a:solidFill>
                  <a:srgbClr val="FF0000"/>
                </a:solidFill>
                <a:latin typeface="Times New Roman" panose="02020603050405020304" pitchFamily="18" charset="0"/>
                <a:cs typeface="Times New Roman" panose="02020603050405020304" pitchFamily="18" charset="0"/>
              </a:rPr>
              <a:t>: tìm kiếm và thay thế.</a:t>
            </a:r>
          </a:p>
          <a:p>
            <a:r>
              <a:rPr lang="vi-VN" sz="2800" dirty="0" smtClean="0">
                <a:solidFill>
                  <a:srgbClr val="FF0000"/>
                </a:solidFill>
                <a:latin typeface="Times New Roman" panose="02020603050405020304" pitchFamily="18" charset="0"/>
                <a:cs typeface="Times New Roman" panose="02020603050405020304" pitchFamily="18" charset="0"/>
              </a:rPr>
              <a:t>- Không thể thay đổi </a:t>
            </a:r>
            <a:r>
              <a:rPr lang="en-US" sz="2800" dirty="0">
                <a:solidFill>
                  <a:srgbClr val="FF0000"/>
                </a:solidFill>
                <a:latin typeface="Times New Roman" panose="02020603050405020304" pitchFamily="18" charset="0"/>
                <a:cs typeface="Times New Roman" panose="02020603050405020304" pitchFamily="18" charset="0"/>
              </a:rPr>
              <a:t>thứ tự những lệnh </a:t>
            </a:r>
            <a:r>
              <a:rPr lang="en-US" sz="2800" dirty="0" smtClean="0">
                <a:solidFill>
                  <a:srgbClr val="FF0000"/>
                </a:solidFill>
                <a:latin typeface="Times New Roman" panose="02020603050405020304" pitchFamily="18" charset="0"/>
                <a:cs typeface="Times New Roman" panose="02020603050405020304" pitchFamily="18" charset="0"/>
              </a:rPr>
              <a:t>đó</a:t>
            </a:r>
            <a:r>
              <a:rPr lang="vi-VN" sz="2800" dirty="0" smtClean="0">
                <a:solidFill>
                  <a:srgbClr val="FF0000"/>
                </a:solidFill>
                <a:latin typeface="Times New Roman" panose="02020603050405020304" pitchFamily="18" charset="0"/>
                <a:cs typeface="Times New Roman" panose="02020603050405020304" pitchFamily="18" charset="0"/>
              </a:rPr>
              <a:t> vì như vậy sẽ làm thay đổi kết quả.</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3" name="Flowchart: Alternate Process 22"/>
          <p:cNvSpPr/>
          <p:nvPr/>
        </p:nvSpPr>
        <p:spPr>
          <a:xfrm>
            <a:off x="2233393" y="4469795"/>
            <a:ext cx="9769499" cy="2141557"/>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800" dirty="0" smtClean="0">
                <a:solidFill>
                  <a:srgbClr val="C00000"/>
                </a:solidFill>
                <a:latin typeface="Times New Roman" panose="02020603050405020304" pitchFamily="18" charset="0"/>
                <a:cs typeface="Times New Roman" panose="02020603050405020304" pitchFamily="18" charset="0"/>
              </a:rPr>
              <a:t>- Các công việc con người muốn máy tính thực hiện rất đa dạng và phức tạp.</a:t>
            </a:r>
          </a:p>
          <a:p>
            <a:pPr algn="just">
              <a:lnSpc>
                <a:spcPct val="130000"/>
              </a:lnSpc>
            </a:pPr>
            <a:r>
              <a:rPr lang="en-US" sz="2800" dirty="0" smtClean="0">
                <a:solidFill>
                  <a:srgbClr val="C00000"/>
                </a:solidFill>
                <a:latin typeface="Times New Roman" panose="02020603050405020304" pitchFamily="18" charset="0"/>
                <a:cs typeface="Times New Roman" panose="02020603050405020304" pitchFamily="18" charset="0"/>
              </a:rPr>
              <a:t>- Một lệnh đơn giản không đủ để chỉ dẫn cho máy tính hoàn thành công việc.</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24" name="9">
            <a:extLst>
              <a:ext uri="{FF2B5EF4-FFF2-40B4-BE49-F238E27FC236}">
                <a16:creationId xmlns:a16="http://schemas.microsoft.com/office/drawing/2014/main" id="{8FC95D77-D7EF-4999-8EB8-7079438BBD3B}"/>
              </a:ext>
            </a:extLst>
          </p:cNvPr>
          <p:cNvSpPr txBox="1"/>
          <p:nvPr/>
        </p:nvSpPr>
        <p:spPr>
          <a:xfrm>
            <a:off x="46108" y="119268"/>
            <a:ext cx="11505704" cy="492443"/>
          </a:xfrm>
          <a:prstGeom prst="rect">
            <a:avLst/>
          </a:prstGeom>
          <a:noFill/>
        </p:spPr>
        <p:txBody>
          <a:bodyPr wrap="square" lIns="0" tIns="0" rIns="0" bIns="0" rtlCol="0">
            <a:spAutoFit/>
          </a:bodyPr>
          <a:lstStyle/>
          <a:p>
            <a:pPr marL="0" lvl="1" algn="ct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TIẾT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1,2: </a:t>
            </a: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BÀI 1: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MÁY TÍNH VÀ CHƯƠNG TRÌNH MÁY TÍNH</a:t>
            </a:r>
            <a:endParaRPr lang="zh-CN" altLang="en-US" sz="32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8" y="644272"/>
            <a:ext cx="1313096" cy="1570128"/>
          </a:xfrm>
          <a:prstGeom prst="rect">
            <a:avLst/>
          </a:prstGeom>
        </p:spPr>
      </p:pic>
    </p:spTree>
    <p:extLst>
      <p:ext uri="{BB962C8B-B14F-4D97-AF65-F5344CB8AC3E}">
        <p14:creationId xmlns:p14="http://schemas.microsoft.com/office/powerpoint/2010/main" val="48579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6"/>
                  </p:tgtEl>
                </p:cond>
              </p:nextCondLst>
            </p:seq>
          </p:childTnLst>
        </p:cTn>
      </p:par>
    </p:tnLst>
    <p:bldLst>
      <p:bldP spid="18" grpId="0" animBg="1"/>
      <p:bldP spid="6" grpId="0" animBg="1"/>
      <p:bldP spid="16" grpId="0" animBg="1"/>
      <p:bldP spid="20"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3769"/>
            <a:ext cx="12325980" cy="6901769"/>
          </a:xfrm>
          <a:prstGeom prst="rect">
            <a:avLst/>
          </a:prstGeom>
        </p:spPr>
      </p:pic>
      <p:sp>
        <p:nvSpPr>
          <p:cNvPr id="6" name="Rectangle 5"/>
          <p:cNvSpPr/>
          <p:nvPr/>
        </p:nvSpPr>
        <p:spPr>
          <a:xfrm>
            <a:off x="2197263" y="220719"/>
            <a:ext cx="7288214" cy="861774"/>
          </a:xfrm>
          <a:prstGeom prst="rect">
            <a:avLst/>
          </a:prstGeom>
          <a:noFill/>
        </p:spPr>
        <p:txBody>
          <a:bodyPr wrap="none" lIns="121920" tIns="60960" rIns="121920" bIns="60960">
            <a:spAutoFit/>
          </a:bodyPr>
          <a:lstStyle/>
          <a:p>
            <a:pPr algn="ctr"/>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Palatino Linotype" panose="02040502050505030304" pitchFamily="18" charset="0"/>
              </a:rPr>
              <a:t>HƯỚNG DẪN VỀ NHÀ</a:t>
            </a:r>
            <a:r>
              <a:rPr lang="en-US" sz="4800" b="1" dirty="0" smtClean="0">
                <a:ln w="38100"/>
                <a:solidFill>
                  <a:srgbClr val="FFFF00"/>
                </a:solidFill>
                <a:effectLst>
                  <a:outerShdw blurRad="38100" dist="19050" dir="2700000" algn="tl" rotWithShape="0">
                    <a:schemeClr val="dk1">
                      <a:alpha val="40000"/>
                    </a:schemeClr>
                  </a:outerShdw>
                </a:effectLst>
                <a:latin typeface="Palatino Linotype" panose="02040502050505030304" pitchFamily="18" charset="0"/>
              </a:rPr>
              <a:t>:</a:t>
            </a:r>
            <a:endParaRPr lang="en-US" sz="4800" b="1" dirty="0">
              <a:ln w="38100"/>
              <a:solidFill>
                <a:srgbClr val="FFFF00"/>
              </a:solidFill>
              <a:effectLst>
                <a:outerShdw blurRad="38100" dist="19050" dir="2700000" algn="tl" rotWithShape="0">
                  <a:schemeClr val="dk1">
                    <a:alpha val="40000"/>
                  </a:schemeClr>
                </a:outerShdw>
              </a:effectLst>
              <a:latin typeface="Palatino Linotype" panose="02040502050505030304" pitchFamily="18" charset="0"/>
            </a:endParaRPr>
          </a:p>
        </p:txBody>
      </p:sp>
      <p:sp>
        <p:nvSpPr>
          <p:cNvPr id="2" name="TextBox 1"/>
          <p:cNvSpPr txBox="1"/>
          <p:nvPr/>
        </p:nvSpPr>
        <p:spPr>
          <a:xfrm>
            <a:off x="1521543" y="2314937"/>
            <a:ext cx="9282895" cy="2308324"/>
          </a:xfrm>
          <a:prstGeom prst="rect">
            <a:avLst/>
          </a:prstGeom>
          <a:noFill/>
        </p:spPr>
        <p:txBody>
          <a:bodyPr wrap="square" rtlCol="0">
            <a:spAutoFit/>
          </a:bodyPr>
          <a:lstStyle/>
          <a:p>
            <a:r>
              <a:rPr lang="en-US" sz="3600" dirty="0">
                <a:solidFill>
                  <a:schemeClr val="accent1">
                    <a:lumMod val="50000"/>
                  </a:schemeClr>
                </a:solidFill>
                <a:latin typeface="Times New Roman" panose="02020603050405020304" pitchFamily="18" charset="0"/>
                <a:cs typeface="Times New Roman" panose="02020603050405020304" pitchFamily="18" charset="0"/>
              </a:rPr>
              <a:t>- Ghi vở và học thuộc nội dung bài học ở mục A; hoàn thành bài tập </a:t>
            </a:r>
            <a:r>
              <a:rPr lang="en-US" sz="3600" dirty="0" smtClean="0">
                <a:solidFill>
                  <a:schemeClr val="accent1">
                    <a:lumMod val="50000"/>
                  </a:schemeClr>
                </a:solidFill>
                <a:latin typeface="Times New Roman" panose="02020603050405020304" pitchFamily="18" charset="0"/>
                <a:cs typeface="Times New Roman" panose="02020603050405020304" pitchFamily="18" charset="0"/>
              </a:rPr>
              <a:t>2,4,5 trang 9 SGK vào </a:t>
            </a:r>
            <a:r>
              <a:rPr lang="en-US" sz="3600" dirty="0">
                <a:solidFill>
                  <a:schemeClr val="accent1">
                    <a:lumMod val="50000"/>
                  </a:schemeClr>
                </a:solidFill>
                <a:latin typeface="Times New Roman" panose="02020603050405020304" pitchFamily="18" charset="0"/>
                <a:cs typeface="Times New Roman" panose="02020603050405020304" pitchFamily="18" charset="0"/>
              </a:rPr>
              <a:t>vở.</a:t>
            </a:r>
            <a:endParaRPr lang="vi-VN" sz="3600" dirty="0">
              <a:solidFill>
                <a:schemeClr val="accent1">
                  <a:lumMod val="50000"/>
                </a:schemeClr>
              </a:solidFill>
              <a:latin typeface="Times New Roman" panose="02020603050405020304" pitchFamily="18" charset="0"/>
              <a:cs typeface="Times New Roman" panose="02020603050405020304" pitchFamily="18" charset="0"/>
            </a:endParaRPr>
          </a:p>
          <a:p>
            <a:r>
              <a:rPr lang="en-US" sz="3600" dirty="0">
                <a:solidFill>
                  <a:schemeClr val="accent1">
                    <a:lumMod val="50000"/>
                  </a:schemeClr>
                </a:solidFill>
                <a:latin typeface="Times New Roman" panose="02020603050405020304" pitchFamily="18" charset="0"/>
                <a:cs typeface="Times New Roman" panose="02020603050405020304" pitchFamily="18" charset="0"/>
              </a:rPr>
              <a:t>- Xem trước nội dung bài 2: </a:t>
            </a:r>
            <a:r>
              <a:rPr lang="en-US" sz="3600" dirty="0" smtClean="0">
                <a:solidFill>
                  <a:schemeClr val="accent1">
                    <a:lumMod val="50000"/>
                  </a:schemeClr>
                </a:solidFill>
                <a:latin typeface="Times New Roman" panose="02020603050405020304" pitchFamily="18" charset="0"/>
                <a:cs typeface="Times New Roman" panose="02020603050405020304" pitchFamily="18" charset="0"/>
              </a:rPr>
              <a:t>Làm quen với chương trình và ngôn ngữ lập trình.</a:t>
            </a:r>
            <a:endParaRPr lang="vi-VN" sz="36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3769"/>
            <a:ext cx="12325980" cy="6901769"/>
          </a:xfrm>
          <a:prstGeom prst="rect">
            <a:avLst/>
          </a:prstGeom>
        </p:spPr>
      </p:pic>
      <p:sp>
        <p:nvSpPr>
          <p:cNvPr id="6" name="Rectangle 5"/>
          <p:cNvSpPr/>
          <p:nvPr/>
        </p:nvSpPr>
        <p:spPr>
          <a:xfrm>
            <a:off x="1345030" y="2813448"/>
            <a:ext cx="9501960" cy="1354217"/>
          </a:xfrm>
          <a:prstGeom prst="rect">
            <a:avLst/>
          </a:prstGeom>
          <a:noFill/>
        </p:spPr>
        <p:txBody>
          <a:bodyPr wrap="none" lIns="121920" tIns="60960" rIns="121920" bIns="60960">
            <a:spAutoFit/>
          </a:bodyPr>
          <a:lstStyle/>
          <a:p>
            <a:pPr algn="ctr"/>
            <a:r>
              <a:rPr lang="en-US" sz="8000" b="1" dirty="0" smtClean="0">
                <a:ln w="38100"/>
                <a:effectLst>
                  <a:outerShdw blurRad="38100" dist="19050" dir="2700000" algn="tl" rotWithShape="0">
                    <a:schemeClr val="dk1">
                      <a:alpha val="40000"/>
                    </a:schemeClr>
                  </a:outerShdw>
                </a:effectLst>
                <a:latin typeface="Palatino Linotype" panose="02040502050505030304" pitchFamily="18" charset="0"/>
              </a:rPr>
              <a:t>CÁM ƠN CÁC EM!</a:t>
            </a:r>
            <a:endParaRPr lang="en-US" sz="8000" b="1" dirty="0">
              <a:ln w="38100"/>
              <a:effectLst>
                <a:outerShdw blurRad="38100" dist="19050" dir="2700000" algn="tl" rotWithShape="0">
                  <a:schemeClr val="dk1">
                    <a:alpha val="40000"/>
                  </a:schemeClr>
                </a:outerShdw>
              </a:effectLst>
              <a:latin typeface="Palatino Linotype" panose="02040502050505030304" pitchFamily="18" charset="0"/>
            </a:endParaRPr>
          </a:p>
        </p:txBody>
      </p:sp>
    </p:spTree>
    <p:extLst>
      <p:ext uri="{BB962C8B-B14F-4D97-AF65-F5344CB8AC3E}">
        <p14:creationId xmlns:p14="http://schemas.microsoft.com/office/powerpoint/2010/main" val="392215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49">
            <a:extLst>
              <a:ext uri="{FF2B5EF4-FFF2-40B4-BE49-F238E27FC236}">
                <a16:creationId xmlns:a16="http://schemas.microsoft.com/office/drawing/2014/main" id="{AEE4CA43-87E5-4E28-8166-D3B24E31630B}"/>
              </a:ext>
            </a:extLst>
          </p:cNvPr>
          <p:cNvGrpSpPr/>
          <p:nvPr/>
        </p:nvGrpSpPr>
        <p:grpSpPr>
          <a:xfrm>
            <a:off x="3984044" y="452952"/>
            <a:ext cx="4054316" cy="1037530"/>
            <a:chOff x="4062897" y="726107"/>
            <a:chExt cx="4055255" cy="1037770"/>
          </a:xfrm>
        </p:grpSpPr>
        <p:sp>
          <p:nvSpPr>
            <p:cNvPr id="6" name="文本框 344">
              <a:extLst>
                <a:ext uri="{FF2B5EF4-FFF2-40B4-BE49-F238E27FC236}">
                  <a16:creationId xmlns:a16="http://schemas.microsoft.com/office/drawing/2014/main" id="{44CBDE53-190E-41C7-B7EF-AB0D105FC592}"/>
                </a:ext>
              </a:extLst>
            </p:cNvPr>
            <p:cNvSpPr txBox="1"/>
            <p:nvPr/>
          </p:nvSpPr>
          <p:spPr>
            <a:xfrm>
              <a:off x="4062897" y="748108"/>
              <a:ext cx="4055255" cy="1015769"/>
            </a:xfrm>
            <a:prstGeom prst="rect">
              <a:avLst/>
            </a:prstGeom>
            <a:noFill/>
            <a:ln>
              <a:noFill/>
            </a:ln>
          </p:spPr>
          <p:txBody>
            <a:bodyPr wrap="none" rtlCol="0">
              <a:spAutoFit/>
              <a:scene3d>
                <a:camera prst="orthographicFront"/>
                <a:lightRig rig="threePt" dir="t"/>
              </a:scene3d>
              <a:sp3d contourW="12700"/>
            </a:bodyPr>
            <a:lstStyle/>
            <a:p>
              <a:pPr algn="ctr"/>
              <a:r>
                <a:rPr lang="en-US" altLang="zh-CN" sz="5999" dirty="0">
                  <a:ln w="63500">
                    <a:solidFill>
                      <a:srgbClr val="FFFFFF"/>
                    </a:solidFill>
                  </a:ln>
                  <a:solidFill>
                    <a:srgbClr val="FF0000"/>
                  </a:solidFill>
                  <a:effectLst>
                    <a:outerShdw blurRad="127000" dist="38100" dir="2700000" algn="tl" rotWithShape="0">
                      <a:prstClr val="black">
                        <a:alpha val="47000"/>
                      </a:prstClr>
                    </a:outerShdw>
                  </a:effectLst>
                  <a:latin typeface="Times New Roman" pitchFamily="18" charset="0"/>
                  <a:ea typeface="字魂36号-正文宋楷" panose="02000000000000000000" pitchFamily="2" charset="-122"/>
                  <a:cs typeface="Times New Roman" pitchFamily="18" charset="0"/>
                </a:rPr>
                <a:t>TIN HỌC </a:t>
              </a:r>
              <a:r>
                <a:rPr lang="en-US" altLang="zh-CN" sz="5999" dirty="0" smtClean="0">
                  <a:ln w="63500">
                    <a:solidFill>
                      <a:srgbClr val="FFFFFF"/>
                    </a:solidFill>
                  </a:ln>
                  <a:solidFill>
                    <a:srgbClr val="FF0000"/>
                  </a:solidFill>
                  <a:effectLst>
                    <a:outerShdw blurRad="127000" dist="38100" dir="2700000" algn="tl" rotWithShape="0">
                      <a:prstClr val="black">
                        <a:alpha val="47000"/>
                      </a:prstClr>
                    </a:outerShdw>
                  </a:effectLst>
                  <a:latin typeface="Times New Roman" pitchFamily="18" charset="0"/>
                  <a:ea typeface="字魂36号-正文宋楷" panose="02000000000000000000" pitchFamily="2" charset="-122"/>
                  <a:cs typeface="Times New Roman" pitchFamily="18" charset="0"/>
                </a:rPr>
                <a:t>8 </a:t>
              </a:r>
              <a:endParaRPr lang="en-US" altLang="zh-CN" sz="5999" dirty="0">
                <a:ln w="63500">
                  <a:solidFill>
                    <a:srgbClr val="FFFFFF"/>
                  </a:solidFill>
                </a:ln>
                <a:solidFill>
                  <a:srgbClr val="FF0000"/>
                </a:solidFill>
                <a:effectLst>
                  <a:outerShdw blurRad="127000" dist="38100" dir="2700000" algn="tl" rotWithShape="0">
                    <a:prstClr val="black">
                      <a:alpha val="47000"/>
                    </a:prstClr>
                  </a:outerShdw>
                </a:effectLst>
                <a:latin typeface="Times New Roman" pitchFamily="18" charset="0"/>
                <a:ea typeface="字魂36号-正文宋楷" panose="02000000000000000000" pitchFamily="2" charset="-122"/>
                <a:cs typeface="Times New Roman" pitchFamily="18" charset="0"/>
              </a:endParaRPr>
            </a:p>
          </p:txBody>
        </p:sp>
        <p:sp>
          <p:nvSpPr>
            <p:cNvPr id="7" name="文本框 342">
              <a:extLst>
                <a:ext uri="{FF2B5EF4-FFF2-40B4-BE49-F238E27FC236}">
                  <a16:creationId xmlns:a16="http://schemas.microsoft.com/office/drawing/2014/main" id="{1715721D-2379-4F88-BDA9-B54B39F99781}"/>
                </a:ext>
              </a:extLst>
            </p:cNvPr>
            <p:cNvSpPr txBox="1"/>
            <p:nvPr/>
          </p:nvSpPr>
          <p:spPr>
            <a:xfrm>
              <a:off x="4062897" y="726107"/>
              <a:ext cx="3862850" cy="1015769"/>
            </a:xfrm>
            <a:prstGeom prst="rect">
              <a:avLst/>
            </a:prstGeom>
            <a:noFill/>
          </p:spPr>
          <p:txBody>
            <a:bodyPr wrap="none" rtlCol="0">
              <a:spAutoFit/>
              <a:scene3d>
                <a:camera prst="orthographicFront"/>
                <a:lightRig rig="threePt" dir="t"/>
              </a:scene3d>
              <a:sp3d contourW="12700"/>
            </a:bodyPr>
            <a:lstStyle/>
            <a:p>
              <a:pPr algn="ctr"/>
              <a:r>
                <a:rPr lang="en-US" altLang="zh-CN" sz="5999" dirty="0">
                  <a:solidFill>
                    <a:srgbClr val="FF0000"/>
                  </a:solidFill>
                  <a:latin typeface="Times New Roman" pitchFamily="18" charset="0"/>
                  <a:ea typeface="字魂36号-正文宋楷" panose="02000000000000000000" pitchFamily="2" charset="-122"/>
                  <a:cs typeface="Times New Roman" pitchFamily="18" charset="0"/>
                </a:rPr>
                <a:t>TIN HỌC </a:t>
              </a:r>
              <a:r>
                <a:rPr lang="en-US" altLang="zh-CN" sz="5999" dirty="0" smtClean="0">
                  <a:solidFill>
                    <a:srgbClr val="FF0000"/>
                  </a:solidFill>
                  <a:latin typeface="Times New Roman" pitchFamily="18" charset="0"/>
                  <a:ea typeface="字魂36号-正文宋楷" panose="02000000000000000000" pitchFamily="2" charset="-122"/>
                  <a:cs typeface="Times New Roman" pitchFamily="18" charset="0"/>
                </a:rPr>
                <a:t>8</a:t>
              </a:r>
              <a:endParaRPr lang="en-US" altLang="zh-CN" sz="5999" dirty="0">
                <a:solidFill>
                  <a:srgbClr val="FF0000"/>
                </a:solidFill>
                <a:latin typeface="Times New Roman" pitchFamily="18" charset="0"/>
                <a:ea typeface="字魂36号-正文宋楷" panose="02000000000000000000" pitchFamily="2" charset="-122"/>
                <a:cs typeface="Times New Roman" pitchFamily="18" charset="0"/>
              </a:endParaRPr>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887" y="2176815"/>
            <a:ext cx="4304703" cy="430470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044" y="2176815"/>
            <a:ext cx="2992489" cy="4304703"/>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9419" r="19822"/>
          <a:stretch/>
        </p:blipFill>
        <p:spPr>
          <a:xfrm>
            <a:off x="0" y="0"/>
            <a:ext cx="2245489" cy="1238250"/>
          </a:xfrm>
          <a:prstGeom prst="rect">
            <a:avLst/>
          </a:prstGeom>
        </p:spPr>
      </p:pic>
    </p:spTree>
    <p:extLst>
      <p:ext uri="{BB962C8B-B14F-4D97-AF65-F5344CB8AC3E}">
        <p14:creationId xmlns:p14="http://schemas.microsoft.com/office/powerpoint/2010/main" val="3489935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8EADE47-76EC-4FF1-8D4C-D2A3F91AB2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020313" y="4510776"/>
            <a:ext cx="3169484" cy="2434835"/>
          </a:xfrm>
          <a:prstGeom prst="rect">
            <a:avLst/>
          </a:prstGeom>
        </p:spPr>
      </p:pic>
      <p:pic>
        <p:nvPicPr>
          <p:cNvPr id="8" name="图片 7">
            <a:extLst>
              <a:ext uri="{FF2B5EF4-FFF2-40B4-BE49-F238E27FC236}">
                <a16:creationId xmlns:a16="http://schemas.microsoft.com/office/drawing/2014/main" id="{BE35B2B5-000D-4B6E-8BBF-5E39362126F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20312" y="-176459"/>
            <a:ext cx="3255176" cy="2655537"/>
          </a:xfrm>
          <a:prstGeom prst="rect">
            <a:avLst/>
          </a:prstGeom>
        </p:spPr>
      </p:pic>
      <p:pic>
        <p:nvPicPr>
          <p:cNvPr id="10" name="图片 9">
            <a:extLst>
              <a:ext uri="{FF2B5EF4-FFF2-40B4-BE49-F238E27FC236}">
                <a16:creationId xmlns:a16="http://schemas.microsoft.com/office/drawing/2014/main" id="{BEBCD21F-6CBB-4108-9208-DE24762C91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248241" y="3731568"/>
            <a:ext cx="2604555" cy="3236177"/>
          </a:xfrm>
          <a:prstGeom prst="rect">
            <a:avLst/>
          </a:prstGeom>
        </p:spPr>
      </p:pic>
      <p:pic>
        <p:nvPicPr>
          <p:cNvPr id="11" name="图片 10">
            <a:extLst>
              <a:ext uri="{FF2B5EF4-FFF2-40B4-BE49-F238E27FC236}">
                <a16:creationId xmlns:a16="http://schemas.microsoft.com/office/drawing/2014/main" id="{4315C9AF-FAF9-43CC-BE9D-226D142B165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582822">
            <a:off x="-512186" y="-68744"/>
            <a:ext cx="3595325" cy="2331036"/>
          </a:xfrm>
          <a:prstGeom prst="rect">
            <a:avLst/>
          </a:prstGeom>
        </p:spPr>
      </p:pic>
      <p:sp>
        <p:nvSpPr>
          <p:cNvPr id="19" name="文本框 343">
            <a:extLst>
              <a:ext uri="{FF2B5EF4-FFF2-40B4-BE49-F238E27FC236}">
                <a16:creationId xmlns:a16="http://schemas.microsoft.com/office/drawing/2014/main" id="{0ACC4EE0-678B-4783-99C3-C2D00D68933D}"/>
              </a:ext>
            </a:extLst>
          </p:cNvPr>
          <p:cNvSpPr txBox="1"/>
          <p:nvPr/>
        </p:nvSpPr>
        <p:spPr>
          <a:xfrm>
            <a:off x="1658407" y="2005156"/>
            <a:ext cx="8705589" cy="707758"/>
          </a:xfrm>
          <a:prstGeom prst="rect">
            <a:avLst/>
          </a:prstGeom>
          <a:noFill/>
        </p:spPr>
        <p:txBody>
          <a:bodyPr wrap="none" rtlCol="0">
            <a:spAutoFit/>
            <a:scene3d>
              <a:camera prst="orthographicFront"/>
              <a:lightRig rig="threePt" dir="t"/>
            </a:scene3d>
            <a:sp3d contourW="12700"/>
          </a:bodyPr>
          <a:lstStyle/>
          <a:p>
            <a:pPr algn="ctr" defTabSz="457067"/>
            <a:r>
              <a:rPr lang="en-US" altLang="zh-CN" sz="3999" b="1" dirty="0" smtClean="0">
                <a:solidFill>
                  <a:srgbClr val="0033CC"/>
                </a:solidFill>
                <a:latin typeface="Times New Roman" panose="02020603050405020304" pitchFamily="18" charset="0"/>
                <a:ea typeface="字魂36号-正文宋楷" panose="02000000000000000000" pitchFamily="2" charset="-122"/>
                <a:cs typeface="Times New Roman" panose="02020603050405020304" pitchFamily="18" charset="0"/>
              </a:rPr>
              <a:t>CHƯƠNG </a:t>
            </a:r>
            <a:r>
              <a:rPr lang="en-US" altLang="zh-CN" sz="3999" b="1" dirty="0">
                <a:solidFill>
                  <a:srgbClr val="0033CC"/>
                </a:solidFill>
                <a:latin typeface="Times New Roman" panose="02020603050405020304" pitchFamily="18" charset="0"/>
                <a:ea typeface="字魂36号-正文宋楷" panose="02000000000000000000" pitchFamily="2" charset="-122"/>
                <a:cs typeface="Times New Roman" panose="02020603050405020304" pitchFamily="18" charset="0"/>
              </a:rPr>
              <a:t>1. </a:t>
            </a:r>
            <a:r>
              <a:rPr lang="en-US" altLang="zh-CN" sz="3999" b="1" dirty="0" smtClean="0">
                <a:solidFill>
                  <a:srgbClr val="0033CC"/>
                </a:solidFill>
                <a:latin typeface="Times New Roman" panose="02020603050405020304" pitchFamily="18" charset="0"/>
                <a:ea typeface="字魂36号-正文宋楷" panose="02000000000000000000" pitchFamily="2" charset="-122"/>
                <a:cs typeface="Times New Roman" panose="02020603050405020304" pitchFamily="18" charset="0"/>
              </a:rPr>
              <a:t>LẬP TRÌNH ĐƠN GIẢN</a:t>
            </a:r>
            <a:endParaRPr lang="zh-CN" altLang="en-US" sz="3999" b="1" dirty="0">
              <a:solidFill>
                <a:srgbClr val="0033CC"/>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20" name="9">
            <a:extLst>
              <a:ext uri="{FF2B5EF4-FFF2-40B4-BE49-F238E27FC236}">
                <a16:creationId xmlns:a16="http://schemas.microsoft.com/office/drawing/2014/main" id="{8FC95D77-D7EF-4999-8EB8-7079438BBD3B}"/>
              </a:ext>
            </a:extLst>
          </p:cNvPr>
          <p:cNvSpPr txBox="1"/>
          <p:nvPr/>
        </p:nvSpPr>
        <p:spPr>
          <a:xfrm>
            <a:off x="1868554" y="3058219"/>
            <a:ext cx="8640418" cy="1388842"/>
          </a:xfrm>
          <a:prstGeom prst="rect">
            <a:avLst/>
          </a:prstGeom>
          <a:noFill/>
        </p:spPr>
        <p:txBody>
          <a:bodyPr wrap="square" lIns="0" tIns="0" rIns="0" bIns="0" rtlCol="0">
            <a:spAutoFit/>
          </a:bodyPr>
          <a:lstStyle/>
          <a:p>
            <a:pPr marL="0" lvl="1" algn="ctr">
              <a:lnSpc>
                <a:spcPct val="150000"/>
              </a:lnSpc>
            </a:pP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TIẾT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1,2: </a:t>
            </a: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BÀI 1: </a:t>
            </a:r>
            <a:endPar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endParaRPr>
          </a:p>
          <a:p>
            <a:pPr marL="0" lvl="1" algn="ctr">
              <a:lnSpc>
                <a:spcPct val="150000"/>
              </a:lnSpc>
            </a:pP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MÁY TÍNH VÀ CHƯƠNG TRÌNH MÁY TÍNH</a:t>
            </a:r>
            <a:endParaRPr lang="zh-CN" altLang="en-US" sz="32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grpSp>
        <p:nvGrpSpPr>
          <p:cNvPr id="21" name="组合 349">
            <a:extLst>
              <a:ext uri="{FF2B5EF4-FFF2-40B4-BE49-F238E27FC236}">
                <a16:creationId xmlns:a16="http://schemas.microsoft.com/office/drawing/2014/main" id="{AEE4CA43-87E5-4E28-8166-D3B24E31630B}"/>
              </a:ext>
            </a:extLst>
          </p:cNvPr>
          <p:cNvGrpSpPr/>
          <p:nvPr/>
        </p:nvGrpSpPr>
        <p:grpSpPr>
          <a:xfrm>
            <a:off x="3984044" y="452952"/>
            <a:ext cx="4054316" cy="1037530"/>
            <a:chOff x="4062897" y="726107"/>
            <a:chExt cx="4055255" cy="1037770"/>
          </a:xfrm>
        </p:grpSpPr>
        <p:sp>
          <p:nvSpPr>
            <p:cNvPr id="22" name="文本框 344">
              <a:extLst>
                <a:ext uri="{FF2B5EF4-FFF2-40B4-BE49-F238E27FC236}">
                  <a16:creationId xmlns:a16="http://schemas.microsoft.com/office/drawing/2014/main" id="{44CBDE53-190E-41C7-B7EF-AB0D105FC592}"/>
                </a:ext>
              </a:extLst>
            </p:cNvPr>
            <p:cNvSpPr txBox="1"/>
            <p:nvPr/>
          </p:nvSpPr>
          <p:spPr>
            <a:xfrm>
              <a:off x="4062897" y="748108"/>
              <a:ext cx="4055255" cy="1015769"/>
            </a:xfrm>
            <a:prstGeom prst="rect">
              <a:avLst/>
            </a:prstGeom>
            <a:noFill/>
            <a:ln>
              <a:noFill/>
            </a:ln>
          </p:spPr>
          <p:txBody>
            <a:bodyPr wrap="none" rtlCol="0">
              <a:spAutoFit/>
              <a:scene3d>
                <a:camera prst="orthographicFront"/>
                <a:lightRig rig="threePt" dir="t"/>
              </a:scene3d>
              <a:sp3d contourW="12700"/>
            </a:bodyPr>
            <a:lstStyle/>
            <a:p>
              <a:pPr algn="ctr"/>
              <a:r>
                <a:rPr lang="en-US" altLang="zh-CN" sz="5999" dirty="0">
                  <a:ln w="63500">
                    <a:solidFill>
                      <a:srgbClr val="FFFFFF"/>
                    </a:solidFill>
                  </a:ln>
                  <a:solidFill>
                    <a:srgbClr val="FF0000"/>
                  </a:solidFill>
                  <a:effectLst>
                    <a:outerShdw blurRad="127000" dist="38100" dir="2700000" algn="tl" rotWithShape="0">
                      <a:prstClr val="black">
                        <a:alpha val="47000"/>
                      </a:prstClr>
                    </a:outerShdw>
                  </a:effectLst>
                  <a:latin typeface="Times New Roman" pitchFamily="18" charset="0"/>
                  <a:ea typeface="字魂36号-正文宋楷" panose="02000000000000000000" pitchFamily="2" charset="-122"/>
                  <a:cs typeface="Times New Roman" pitchFamily="18" charset="0"/>
                </a:rPr>
                <a:t>TIN HỌC </a:t>
              </a:r>
              <a:r>
                <a:rPr lang="en-US" altLang="zh-CN" sz="5999" dirty="0" smtClean="0">
                  <a:ln w="63500">
                    <a:solidFill>
                      <a:srgbClr val="FFFFFF"/>
                    </a:solidFill>
                  </a:ln>
                  <a:solidFill>
                    <a:srgbClr val="FF0000"/>
                  </a:solidFill>
                  <a:effectLst>
                    <a:outerShdw blurRad="127000" dist="38100" dir="2700000" algn="tl" rotWithShape="0">
                      <a:prstClr val="black">
                        <a:alpha val="47000"/>
                      </a:prstClr>
                    </a:outerShdw>
                  </a:effectLst>
                  <a:latin typeface="Times New Roman" pitchFamily="18" charset="0"/>
                  <a:ea typeface="字魂36号-正文宋楷" panose="02000000000000000000" pitchFamily="2" charset="-122"/>
                  <a:cs typeface="Times New Roman" pitchFamily="18" charset="0"/>
                </a:rPr>
                <a:t>8 </a:t>
              </a:r>
              <a:endParaRPr lang="en-US" altLang="zh-CN" sz="5999" dirty="0">
                <a:ln w="63500">
                  <a:solidFill>
                    <a:srgbClr val="FFFFFF"/>
                  </a:solidFill>
                </a:ln>
                <a:solidFill>
                  <a:srgbClr val="FF0000"/>
                </a:solidFill>
                <a:effectLst>
                  <a:outerShdw blurRad="127000" dist="38100" dir="2700000" algn="tl" rotWithShape="0">
                    <a:prstClr val="black">
                      <a:alpha val="47000"/>
                    </a:prstClr>
                  </a:outerShdw>
                </a:effectLst>
                <a:latin typeface="Times New Roman" pitchFamily="18" charset="0"/>
                <a:ea typeface="字魂36号-正文宋楷" panose="02000000000000000000" pitchFamily="2" charset="-122"/>
                <a:cs typeface="Times New Roman" pitchFamily="18" charset="0"/>
              </a:endParaRPr>
            </a:p>
          </p:txBody>
        </p:sp>
        <p:sp>
          <p:nvSpPr>
            <p:cNvPr id="23" name="文本框 342">
              <a:extLst>
                <a:ext uri="{FF2B5EF4-FFF2-40B4-BE49-F238E27FC236}">
                  <a16:creationId xmlns:a16="http://schemas.microsoft.com/office/drawing/2014/main" id="{1715721D-2379-4F88-BDA9-B54B39F99781}"/>
                </a:ext>
              </a:extLst>
            </p:cNvPr>
            <p:cNvSpPr txBox="1"/>
            <p:nvPr/>
          </p:nvSpPr>
          <p:spPr>
            <a:xfrm>
              <a:off x="4062897" y="726107"/>
              <a:ext cx="3862850" cy="1015769"/>
            </a:xfrm>
            <a:prstGeom prst="rect">
              <a:avLst/>
            </a:prstGeom>
            <a:noFill/>
          </p:spPr>
          <p:txBody>
            <a:bodyPr wrap="none" rtlCol="0">
              <a:spAutoFit/>
              <a:scene3d>
                <a:camera prst="orthographicFront"/>
                <a:lightRig rig="threePt" dir="t"/>
              </a:scene3d>
              <a:sp3d contourW="12700"/>
            </a:bodyPr>
            <a:lstStyle/>
            <a:p>
              <a:pPr algn="ctr"/>
              <a:r>
                <a:rPr lang="en-US" altLang="zh-CN" sz="5999" dirty="0">
                  <a:solidFill>
                    <a:srgbClr val="FF0000"/>
                  </a:solidFill>
                  <a:latin typeface="Times New Roman" pitchFamily="18" charset="0"/>
                  <a:ea typeface="字魂36号-正文宋楷" panose="02000000000000000000" pitchFamily="2" charset="-122"/>
                  <a:cs typeface="Times New Roman" pitchFamily="18" charset="0"/>
                </a:rPr>
                <a:t>TIN HỌC </a:t>
              </a:r>
              <a:r>
                <a:rPr lang="en-US" altLang="zh-CN" sz="5999" dirty="0" smtClean="0">
                  <a:solidFill>
                    <a:srgbClr val="FF0000"/>
                  </a:solidFill>
                  <a:latin typeface="Times New Roman" pitchFamily="18" charset="0"/>
                  <a:ea typeface="字魂36号-正文宋楷" panose="02000000000000000000" pitchFamily="2" charset="-122"/>
                  <a:cs typeface="Times New Roman" pitchFamily="18" charset="0"/>
                </a:rPr>
                <a:t>8</a:t>
              </a:r>
              <a:endParaRPr lang="en-US" altLang="zh-CN" sz="5999" dirty="0">
                <a:solidFill>
                  <a:srgbClr val="FF0000"/>
                </a:solidFill>
                <a:latin typeface="Times New Roman" pitchFamily="18" charset="0"/>
                <a:ea typeface="字魂36号-正文宋楷" panose="02000000000000000000" pitchFamily="2" charset="-122"/>
                <a:cs typeface="Times New Roman" pitchFamily="18" charset="0"/>
              </a:endParaRPr>
            </a:p>
          </p:txBody>
        </p:sp>
      </p:grpSp>
    </p:spTree>
    <p:extLst>
      <p:ext uri="{BB962C8B-B14F-4D97-AF65-F5344CB8AC3E}">
        <p14:creationId xmlns:p14="http://schemas.microsoft.com/office/powerpoint/2010/main" val="3092293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6667">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14:bounceEnd="46667">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46667">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6" fill="hold" nodeType="afterEffect" p14:presetBounceEnd="46667">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6667">
                                          <p:cBhvr additive="base">
                                            <p:cTn id="12" dur="750" fill="hold"/>
                                            <p:tgtEl>
                                              <p:spTgt spid="8"/>
                                            </p:tgtEl>
                                            <p:attrNameLst>
                                              <p:attrName>ppt_x</p:attrName>
                                            </p:attrNameLst>
                                          </p:cBhvr>
                                          <p:tavLst>
                                            <p:tav tm="0">
                                              <p:val>
                                                <p:strVal val="1+#ppt_w/2"/>
                                              </p:val>
                                            </p:tav>
                                            <p:tav tm="100000">
                                              <p:val>
                                                <p:strVal val="#ppt_x"/>
                                              </p:val>
                                            </p:tav>
                                          </p:tavLst>
                                        </p:anim>
                                        <p:anim calcmode="lin" valueType="num" p14:bounceEnd="46667">
                                          <p:cBhvr additive="base">
                                            <p:cTn id="13" dur="75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14:presetBounceEnd="46667">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14:bounceEnd="46667">
                                          <p:cBhvr additive="base">
                                            <p:cTn id="16" dur="750" fill="hold"/>
                                            <p:tgtEl>
                                              <p:spTgt spid="11"/>
                                            </p:tgtEl>
                                            <p:attrNameLst>
                                              <p:attrName>ppt_x</p:attrName>
                                            </p:attrNameLst>
                                          </p:cBhvr>
                                          <p:tavLst>
                                            <p:tav tm="0">
                                              <p:val>
                                                <p:strVal val="0-#ppt_w/2"/>
                                              </p:val>
                                            </p:tav>
                                            <p:tav tm="100000">
                                              <p:val>
                                                <p:strVal val="#ppt_x"/>
                                              </p:val>
                                            </p:tav>
                                          </p:tavLst>
                                        </p:anim>
                                        <p:anim calcmode="lin" valueType="num" p14:bounceEnd="46667">
                                          <p:cBhvr additive="base">
                                            <p:cTn id="17" dur="75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46667">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14:bounceEnd="46667">
                                          <p:cBhvr additive="base">
                                            <p:cTn id="20" dur="750" fill="hold"/>
                                            <p:tgtEl>
                                              <p:spTgt spid="10"/>
                                            </p:tgtEl>
                                            <p:attrNameLst>
                                              <p:attrName>ppt_x</p:attrName>
                                            </p:attrNameLst>
                                          </p:cBhvr>
                                          <p:tavLst>
                                            <p:tav tm="0">
                                              <p:val>
                                                <p:strVal val="#ppt_x"/>
                                              </p:val>
                                            </p:tav>
                                            <p:tav tm="100000">
                                              <p:val>
                                                <p:strVal val="#ppt_x"/>
                                              </p:val>
                                            </p:tav>
                                          </p:tavLst>
                                        </p:anim>
                                        <p:anim calcmode="lin" valueType="num" p14:bounceEnd="46667">
                                          <p:cBhvr additive="base">
                                            <p:cTn id="21" dur="75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1+#ppt_w/2"/>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750" fill="hold"/>
                                            <p:tgtEl>
                                              <p:spTgt spid="11"/>
                                            </p:tgtEl>
                                            <p:attrNameLst>
                                              <p:attrName>ppt_x</p:attrName>
                                            </p:attrNameLst>
                                          </p:cBhvr>
                                          <p:tavLst>
                                            <p:tav tm="0">
                                              <p:val>
                                                <p:strVal val="0-#ppt_w/2"/>
                                              </p:val>
                                            </p:tav>
                                            <p:tav tm="100000">
                                              <p:val>
                                                <p:strVal val="#ppt_x"/>
                                              </p:val>
                                            </p:tav>
                                          </p:tavLst>
                                        </p:anim>
                                        <p:anim calcmode="lin" valueType="num">
                                          <p:cBhvr additive="base">
                                            <p:cTn id="17" dur="75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ppt_x"/>
                                              </p:val>
                                            </p:tav>
                                            <p:tav tm="100000">
                                              <p:val>
                                                <p:strVal val="#ppt_x"/>
                                              </p:val>
                                            </p:tav>
                                          </p:tavLst>
                                        </p:anim>
                                        <p:anim calcmode="lin" valueType="num">
                                          <p:cBhvr additive="base">
                                            <p:cTn id="21" dur="75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a:extLst>
              <a:ext uri="{FF2B5EF4-FFF2-40B4-BE49-F238E27FC236}">
                <a16:creationId xmlns:a16="http://schemas.microsoft.com/office/drawing/2014/main" id="{8FC95D77-D7EF-4999-8EB8-7079438BBD3B}"/>
              </a:ext>
            </a:extLst>
          </p:cNvPr>
          <p:cNvSpPr txBox="1"/>
          <p:nvPr/>
        </p:nvSpPr>
        <p:spPr>
          <a:xfrm>
            <a:off x="46108" y="119268"/>
            <a:ext cx="11505704" cy="492443"/>
          </a:xfrm>
          <a:prstGeom prst="rect">
            <a:avLst/>
          </a:prstGeom>
          <a:noFill/>
        </p:spPr>
        <p:txBody>
          <a:bodyPr wrap="square" lIns="0" tIns="0" rIns="0" bIns="0" rtlCol="0">
            <a:spAutoFit/>
          </a:bodyPr>
          <a:lstStyle/>
          <a:p>
            <a:pPr marL="0" lvl="1" algn="ct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TIẾT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1,2: </a:t>
            </a: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BÀI 1: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MÁY TÍNH VÀ CHƯƠNG TRÌNH MÁY TÍNH</a:t>
            </a:r>
            <a:endParaRPr lang="zh-CN" altLang="en-US" sz="32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cxnSp>
        <p:nvCxnSpPr>
          <p:cNvPr id="3" name="品 11">
            <a:extLst>
              <a:ext uri="{FF2B5EF4-FFF2-40B4-BE49-F238E27FC236}">
                <a16:creationId xmlns:a16="http://schemas.microsoft.com/office/drawing/2014/main" id="{2EE64B87-38F6-481E-BF02-DBD2B7BF6746}"/>
              </a:ext>
            </a:extLst>
          </p:cNvPr>
          <p:cNvCxnSpPr>
            <a:cxnSpLocks/>
          </p:cNvCxnSpPr>
          <p:nvPr>
            <p:custDataLst>
              <p:tags r:id="rId1"/>
            </p:custDataLst>
          </p:nvPr>
        </p:nvCxnSpPr>
        <p:spPr>
          <a:xfrm flipV="1">
            <a:off x="609601" y="1011662"/>
            <a:ext cx="11314180" cy="58111"/>
          </a:xfrm>
          <a:prstGeom prst="line">
            <a:avLst/>
          </a:prstGeom>
          <a:noFill/>
          <a:ln w="6350" cap="flat" cmpd="sng" algn="ctr">
            <a:solidFill>
              <a:srgbClr val="6DC1B5"/>
            </a:solidFill>
            <a:prstDash val="solid"/>
            <a:miter lim="800000"/>
          </a:ln>
          <a:effectLst/>
        </p:spPr>
      </p:cxnSp>
      <p:pic>
        <p:nvPicPr>
          <p:cNvPr id="9" name="图片 11">
            <a:extLst>
              <a:ext uri="{FF2B5EF4-FFF2-40B4-BE49-F238E27FC236}">
                <a16:creationId xmlns:a16="http://schemas.microsoft.com/office/drawing/2014/main" id="{4E7DFA10-70C6-4944-BB45-3A5BA07D6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55623"/>
            <a:ext cx="12221692" cy="6002376"/>
          </a:xfrm>
          <a:prstGeom prst="rect">
            <a:avLst/>
          </a:prstGeom>
        </p:spPr>
      </p:pic>
      <p:sp>
        <p:nvSpPr>
          <p:cNvPr id="10" name="Rectangle 9"/>
          <p:cNvSpPr/>
          <p:nvPr/>
        </p:nvSpPr>
        <p:spPr>
          <a:xfrm>
            <a:off x="3103351" y="2793898"/>
            <a:ext cx="5391219" cy="1200329"/>
          </a:xfrm>
          <a:prstGeom prst="rect">
            <a:avLst/>
          </a:prstGeom>
        </p:spPr>
        <p:txBody>
          <a:bodyPr wrap="none">
            <a:spAutoFit/>
          </a:bodyPr>
          <a:lstStyle/>
          <a:p>
            <a:pPr algn="ctr" defTabSz="609585"/>
            <a:r>
              <a:rPr lang="en-US" altLang="zh-CN" sz="72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KHỞI ĐỘNG</a:t>
            </a:r>
            <a:endParaRPr lang="zh-CN" altLang="en-US" sz="72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pic>
        <p:nvPicPr>
          <p:cNvPr id="11" name="图片 8"/>
          <p:cNvPicPr>
            <a:picLocks noChangeAspect="1"/>
          </p:cNvPicPr>
          <p:nvPr/>
        </p:nvPicPr>
        <p:blipFill rotWithShape="1">
          <a:blip r:embed="rId4" cstate="print">
            <a:extLst>
              <a:ext uri="{28A0092B-C50C-407E-A947-70E740481C1C}">
                <a14:useLocalDpi xmlns:a14="http://schemas.microsoft.com/office/drawing/2010/main" val="0"/>
              </a:ext>
            </a:extLst>
          </a:blip>
          <a:srcRect t="19148" b="13737"/>
          <a:stretch>
            <a:fillRect/>
          </a:stretch>
        </p:blipFill>
        <p:spPr>
          <a:xfrm rot="21422484">
            <a:off x="2918721" y="4612511"/>
            <a:ext cx="5468716" cy="1465024"/>
          </a:xfrm>
          <a:prstGeom prst="rect">
            <a:avLst/>
          </a:prstGeom>
        </p:spPr>
      </p:pic>
    </p:spTree>
    <p:extLst>
      <p:ext uri="{BB962C8B-B14F-4D97-AF65-F5344CB8AC3E}">
        <p14:creationId xmlns:p14="http://schemas.microsoft.com/office/powerpoint/2010/main" val="39145149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品 11">
            <a:extLst>
              <a:ext uri="{FF2B5EF4-FFF2-40B4-BE49-F238E27FC236}">
                <a16:creationId xmlns:a16="http://schemas.microsoft.com/office/drawing/2014/main" id="{2EE64B87-38F6-481E-BF02-DBD2B7BF6746}"/>
              </a:ext>
            </a:extLst>
          </p:cNvPr>
          <p:cNvCxnSpPr>
            <a:cxnSpLocks/>
          </p:cNvCxnSpPr>
          <p:nvPr>
            <p:custDataLst>
              <p:tags r:id="rId1"/>
            </p:custDataLst>
          </p:nvPr>
        </p:nvCxnSpPr>
        <p:spPr>
          <a:xfrm flipV="1">
            <a:off x="609601" y="1011662"/>
            <a:ext cx="11314180" cy="58111"/>
          </a:xfrm>
          <a:prstGeom prst="line">
            <a:avLst/>
          </a:prstGeom>
          <a:noFill/>
          <a:ln w="6350" cap="flat" cmpd="sng" algn="ctr">
            <a:solidFill>
              <a:srgbClr val="6DC1B5"/>
            </a:solidFill>
            <a:prstDash val="solid"/>
            <a:miter lim="800000"/>
          </a:ln>
          <a:effectLst/>
        </p:spPr>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7872"/>
            <a:ext cx="1313096" cy="1570128"/>
          </a:xfrm>
          <a:prstGeom prst="rect">
            <a:avLst/>
          </a:prstGeom>
        </p:spPr>
      </p:pic>
      <p:pic>
        <p:nvPicPr>
          <p:cNvPr id="12" name="Picture 2" descr="tpag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31" y="6793414"/>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6"/>
          <p:cNvGrpSpPr>
            <a:grpSpLocks/>
          </p:cNvGrpSpPr>
          <p:nvPr/>
        </p:nvGrpSpPr>
        <p:grpSpPr bwMode="auto">
          <a:xfrm>
            <a:off x="6432631" y="1245102"/>
            <a:ext cx="2133600" cy="1738312"/>
            <a:chOff x="3840" y="729"/>
            <a:chExt cx="1344" cy="1095"/>
          </a:xfrm>
        </p:grpSpPr>
        <p:sp>
          <p:nvSpPr>
            <p:cNvPr id="17" name="Text Box 7"/>
            <p:cNvSpPr txBox="1">
              <a:spLocks noChangeArrowheads="1"/>
            </p:cNvSpPr>
            <p:nvPr/>
          </p:nvSpPr>
          <p:spPr bwMode="auto">
            <a:xfrm>
              <a:off x="3840" y="729"/>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vi-VN" b="1">
                  <a:solidFill>
                    <a:schemeClr val="bg1"/>
                  </a:solidFill>
                </a:rPr>
                <a:t>1 0 1 0 1 1 1 1 1 0</a:t>
              </a:r>
            </a:p>
          </p:txBody>
        </p:sp>
        <p:sp>
          <p:nvSpPr>
            <p:cNvPr id="18" name="Text Box 8"/>
            <p:cNvSpPr txBox="1">
              <a:spLocks noChangeArrowheads="1"/>
            </p:cNvSpPr>
            <p:nvPr/>
          </p:nvSpPr>
          <p:spPr bwMode="auto">
            <a:xfrm>
              <a:off x="3840" y="960"/>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vi-VN" b="1">
                  <a:solidFill>
                    <a:schemeClr val="bg1"/>
                  </a:solidFill>
                </a:rPr>
                <a:t>1 1 1 1 0 1 0 0 1 1</a:t>
              </a:r>
            </a:p>
          </p:txBody>
        </p:sp>
        <p:sp>
          <p:nvSpPr>
            <p:cNvPr id="19" name="Text Box 9"/>
            <p:cNvSpPr txBox="1">
              <a:spLocks noChangeArrowheads="1"/>
            </p:cNvSpPr>
            <p:nvPr/>
          </p:nvSpPr>
          <p:spPr bwMode="auto">
            <a:xfrm>
              <a:off x="3840" y="1161"/>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vi-VN" b="1">
                  <a:solidFill>
                    <a:schemeClr val="bg1"/>
                  </a:solidFill>
                </a:rPr>
                <a:t>1 0 1 1 0 1 0 0 1 0</a:t>
              </a:r>
            </a:p>
          </p:txBody>
        </p:sp>
        <p:sp>
          <p:nvSpPr>
            <p:cNvPr id="20" name="Text Box 10"/>
            <p:cNvSpPr txBox="1">
              <a:spLocks noChangeArrowheads="1"/>
            </p:cNvSpPr>
            <p:nvPr/>
          </p:nvSpPr>
          <p:spPr bwMode="auto">
            <a:xfrm>
              <a:off x="3840" y="1353"/>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vi-VN" b="1">
                  <a:solidFill>
                    <a:schemeClr val="bg1"/>
                  </a:solidFill>
                </a:rPr>
                <a:t>1 0 1 0 1 1 0 0 1 1</a:t>
              </a:r>
            </a:p>
          </p:txBody>
        </p:sp>
        <p:sp>
          <p:nvSpPr>
            <p:cNvPr id="21" name="Text Box 11"/>
            <p:cNvSpPr txBox="1">
              <a:spLocks noChangeArrowheads="1"/>
            </p:cNvSpPr>
            <p:nvPr/>
          </p:nvSpPr>
          <p:spPr bwMode="auto">
            <a:xfrm>
              <a:off x="3840" y="1593"/>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vi-VN" b="1">
                  <a:solidFill>
                    <a:schemeClr val="bg1"/>
                  </a:solidFill>
                </a:rPr>
                <a:t>1 1 0 1 1 1 1 0 1 0</a:t>
              </a:r>
            </a:p>
          </p:txBody>
        </p:sp>
      </p:grpSp>
      <p:pic>
        <p:nvPicPr>
          <p:cNvPr id="2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231" y="1230814"/>
            <a:ext cx="63246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robot"/>
          <p:cNvPicPr>
            <a:picLocks noChangeAspect="1" noChangeArrowheads="1"/>
          </p:cNvPicPr>
          <p:nvPr/>
        </p:nvPicPr>
        <p:blipFill>
          <a:blip r:embed="rId6" cstate="print">
            <a:extLst>
              <a:ext uri="{28A0092B-C50C-407E-A947-70E740481C1C}">
                <a14:useLocalDpi xmlns:a14="http://schemas.microsoft.com/office/drawing/2010/main" val="0"/>
              </a:ext>
            </a:extLst>
          </a:blip>
          <a:srcRect t="27586" r="53482"/>
          <a:stretch>
            <a:fillRect/>
          </a:stretch>
        </p:blipFill>
        <p:spPr bwMode="auto">
          <a:xfrm>
            <a:off x="2241631" y="3974014"/>
            <a:ext cx="279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4"/>
          <p:cNvGrpSpPr>
            <a:grpSpLocks/>
          </p:cNvGrpSpPr>
          <p:nvPr/>
        </p:nvGrpSpPr>
        <p:grpSpPr bwMode="auto">
          <a:xfrm flipH="1">
            <a:off x="4222831" y="4812214"/>
            <a:ext cx="4572000" cy="1676400"/>
            <a:chOff x="816" y="1008"/>
            <a:chExt cx="2064" cy="1632"/>
          </a:xfrm>
        </p:grpSpPr>
        <p:sp>
          <p:nvSpPr>
            <p:cNvPr id="25" name="AutoShape 15"/>
            <p:cNvSpPr>
              <a:spLocks noChangeArrowheads="1"/>
            </p:cNvSpPr>
            <p:nvPr/>
          </p:nvSpPr>
          <p:spPr bwMode="auto">
            <a:xfrm>
              <a:off x="816" y="1008"/>
              <a:ext cx="2064" cy="1632"/>
            </a:xfrm>
            <a:prstGeom prst="cloudCallout">
              <a:avLst>
                <a:gd name="adj1" fmla="val -46074"/>
                <a:gd name="adj2" fmla="val 74204"/>
              </a:avLst>
            </a:prstGeom>
            <a:gradFill rotWithShape="1">
              <a:gsLst>
                <a:gs pos="0">
                  <a:srgbClr val="FFFFFF"/>
                </a:gs>
                <a:gs pos="100000">
                  <a:srgbClr val="FF7DD4"/>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latin typeface="Verdana" panose="020B0604030504040204" pitchFamily="34" charset="0"/>
              </a:endParaRPr>
            </a:p>
          </p:txBody>
        </p:sp>
        <p:sp>
          <p:nvSpPr>
            <p:cNvPr id="26" name="Text Box 16"/>
            <p:cNvSpPr txBox="1">
              <a:spLocks noChangeArrowheads="1"/>
            </p:cNvSpPr>
            <p:nvPr/>
          </p:nvSpPr>
          <p:spPr bwMode="auto">
            <a:xfrm>
              <a:off x="1057" y="1238"/>
              <a:ext cx="1582"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b="1"/>
                <a:t>Em hãy ra những lệnh nào để Robot hoàn thành công việc nhặt và bỏ rác đúng nơi qui định?</a:t>
              </a:r>
            </a:p>
          </p:txBody>
        </p:sp>
      </p:grpSp>
      <p:pic>
        <p:nvPicPr>
          <p:cNvPr id="27" name="Picture 17" descr="DISK_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871031" y="6318752"/>
            <a:ext cx="62071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8"/>
          <p:cNvSpPr>
            <a:spLocks noChangeArrowheads="1"/>
          </p:cNvSpPr>
          <p:nvPr/>
        </p:nvSpPr>
        <p:spPr bwMode="auto">
          <a:xfrm>
            <a:off x="4375231" y="4812214"/>
            <a:ext cx="3962400" cy="1828800"/>
          </a:xfrm>
          <a:prstGeom prst="rect">
            <a:avLst/>
          </a:prstGeom>
          <a:gradFill rotWithShape="1">
            <a:gsLst>
              <a:gs pos="0">
                <a:srgbClr val="FFCCFF"/>
              </a:gs>
              <a:gs pos="50000">
                <a:schemeClr val="bg1"/>
              </a:gs>
              <a:gs pos="100000">
                <a:srgbClr val="FFCCFF"/>
              </a:gs>
            </a:gsLst>
            <a:lin ang="5400000" scaled="1"/>
          </a:gradFill>
          <a:ln w="9525">
            <a:noFill/>
            <a:miter lim="800000"/>
            <a:headEnd/>
            <a:tailEnd/>
          </a:ln>
          <a:effectLst/>
        </p:spPr>
        <p:txBody>
          <a:bodyPr wrap="none" anchor="ctr"/>
          <a:lstStyle/>
          <a:p>
            <a:pPr marL="342900" indent="-342900" algn="l">
              <a:buFontTx/>
              <a:buAutoNum type="arabicPeriod"/>
              <a:defRPr/>
            </a:pPr>
            <a:r>
              <a:rPr lang="en-US" b="1">
                <a:latin typeface="Arial" charset="0"/>
              </a:rPr>
              <a:t>Rẽ phải 3 bước</a:t>
            </a:r>
          </a:p>
          <a:p>
            <a:pPr marL="342900" indent="-342900" algn="l">
              <a:buFontTx/>
              <a:buAutoNum type="arabicPeriod"/>
              <a:defRPr/>
            </a:pPr>
            <a:r>
              <a:rPr lang="en-US" b="1">
                <a:latin typeface="Arial" charset="0"/>
              </a:rPr>
              <a:t>Tiến 1 bước</a:t>
            </a:r>
          </a:p>
          <a:p>
            <a:pPr marL="342900" indent="-342900" algn="l">
              <a:buFontTx/>
              <a:buAutoNum type="arabicPeriod"/>
              <a:defRPr/>
            </a:pPr>
            <a:r>
              <a:rPr lang="en-US" b="1">
                <a:latin typeface="Arial" charset="0"/>
              </a:rPr>
              <a:t>Nhặt rác</a:t>
            </a:r>
          </a:p>
          <a:p>
            <a:pPr marL="342900" indent="-342900" algn="l">
              <a:buFontTx/>
              <a:buAutoNum type="arabicPeriod"/>
              <a:defRPr/>
            </a:pPr>
            <a:r>
              <a:rPr lang="en-US" b="1">
                <a:latin typeface="Arial" charset="0"/>
              </a:rPr>
              <a:t>Rẽ phải 3 bước</a:t>
            </a:r>
          </a:p>
          <a:p>
            <a:pPr marL="342900" indent="-342900" algn="l">
              <a:buFontTx/>
              <a:buAutoNum type="arabicPeriod"/>
              <a:defRPr/>
            </a:pPr>
            <a:r>
              <a:rPr lang="en-US" b="1">
                <a:latin typeface="Arial" charset="0"/>
              </a:rPr>
              <a:t>Tiến 3 bước</a:t>
            </a:r>
          </a:p>
          <a:p>
            <a:pPr marL="342900" indent="-342900" algn="l">
              <a:buFontTx/>
              <a:buAutoNum type="arabicPeriod"/>
              <a:defRPr/>
            </a:pPr>
            <a:r>
              <a:rPr lang="en-US" b="1">
                <a:latin typeface="Arial" charset="0"/>
              </a:rPr>
              <a:t>Bỏ rác vào thùng</a:t>
            </a:r>
          </a:p>
        </p:txBody>
      </p:sp>
      <p:sp>
        <p:nvSpPr>
          <p:cNvPr id="29" name="9">
            <a:extLst>
              <a:ext uri="{FF2B5EF4-FFF2-40B4-BE49-F238E27FC236}">
                <a16:creationId xmlns:a16="http://schemas.microsoft.com/office/drawing/2014/main" id="{8FC95D77-D7EF-4999-8EB8-7079438BBD3B}"/>
              </a:ext>
            </a:extLst>
          </p:cNvPr>
          <p:cNvSpPr txBox="1"/>
          <p:nvPr/>
        </p:nvSpPr>
        <p:spPr>
          <a:xfrm>
            <a:off x="46108" y="119268"/>
            <a:ext cx="11505704" cy="492443"/>
          </a:xfrm>
          <a:prstGeom prst="rect">
            <a:avLst/>
          </a:prstGeom>
          <a:noFill/>
        </p:spPr>
        <p:txBody>
          <a:bodyPr wrap="square" lIns="0" tIns="0" rIns="0" bIns="0" rtlCol="0">
            <a:spAutoFit/>
          </a:bodyPr>
          <a:lstStyle/>
          <a:p>
            <a:pPr marL="0" lvl="1" algn="ct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TIẾT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1,2: </a:t>
            </a: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BÀI 1: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MÁY TÍNH VÀ CHƯƠNG TRÌNH MÁY TÍNH</a:t>
            </a:r>
            <a:endParaRPr lang="zh-CN" altLang="en-US" sz="32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4525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8" presetClass="entr" presetSubtype="9"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strips(upLeft)">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0.00973 -0.00555 L 0.08473 -0.00555 " pathEditMode="relative" rAng="0" ptsTypes="AA">
                                      <p:cBhvr>
                                        <p:cTn id="13" dur="2000" fill="hold"/>
                                        <p:tgtEl>
                                          <p:spTgt spid="23"/>
                                        </p:tgtEl>
                                        <p:attrNameLst>
                                          <p:attrName>ppt_x</p:attrName>
                                          <p:attrName>ppt_y</p:attrName>
                                        </p:attrNameLst>
                                      </p:cBhvr>
                                      <p:rCtr x="3750" y="0"/>
                                    </p:animMotion>
                                  </p:childTnLst>
                                </p:cTn>
                              </p:par>
                            </p:childTnLst>
                          </p:cTn>
                        </p:par>
                        <p:par>
                          <p:cTn id="14" fill="hold">
                            <p:stCondLst>
                              <p:cond delay="2000"/>
                            </p:stCondLst>
                            <p:childTnLst>
                              <p:par>
                                <p:cTn id="15" presetID="63" presetClass="path" presetSubtype="0" accel="50000" decel="50000" fill="hold" nodeType="afterEffect">
                                  <p:stCondLst>
                                    <p:cond delay="0"/>
                                  </p:stCondLst>
                                  <p:childTnLst>
                                    <p:animMotion origin="layout" path="M 0.08473 -0.00555 L 0.15973 -0.00555 " pathEditMode="relative" rAng="0" ptsTypes="AA">
                                      <p:cBhvr>
                                        <p:cTn id="16" dur="2000" fill="hold"/>
                                        <p:tgtEl>
                                          <p:spTgt spid="23"/>
                                        </p:tgtEl>
                                        <p:attrNameLst>
                                          <p:attrName>ppt_x</p:attrName>
                                          <p:attrName>ppt_y</p:attrName>
                                        </p:attrNameLst>
                                      </p:cBhvr>
                                      <p:rCtr x="3750" y="0"/>
                                    </p:animMotion>
                                  </p:childTnLst>
                                </p:cTn>
                              </p:par>
                            </p:childTnLst>
                          </p:cTn>
                        </p:par>
                        <p:par>
                          <p:cTn id="17" fill="hold">
                            <p:stCondLst>
                              <p:cond delay="4000"/>
                            </p:stCondLst>
                            <p:childTnLst>
                              <p:par>
                                <p:cTn id="18" presetID="63" presetClass="path" presetSubtype="0" accel="50000" decel="50000" fill="hold" nodeType="afterEffect">
                                  <p:stCondLst>
                                    <p:cond delay="0"/>
                                  </p:stCondLst>
                                  <p:childTnLst>
                                    <p:animMotion origin="layout" path="M 0.15972 -0.00555 L 0.23472 -0.00555 " pathEditMode="relative" rAng="0" ptsTypes="AA">
                                      <p:cBhvr>
                                        <p:cTn id="19" dur="2000" fill="hold"/>
                                        <p:tgtEl>
                                          <p:spTgt spid="23"/>
                                        </p:tgtEl>
                                        <p:attrNameLst>
                                          <p:attrName>ppt_x</p:attrName>
                                          <p:attrName>ppt_y</p:attrName>
                                        </p:attrNameLst>
                                      </p:cBhvr>
                                      <p:rCtr x="3750" y="0"/>
                                    </p:animMotion>
                                  </p:childTnLst>
                                </p:cTn>
                              </p:par>
                            </p:childTnLst>
                          </p:cTn>
                        </p:par>
                      </p:childTnLst>
                    </p:cTn>
                  </p:par>
                  <p:par>
                    <p:cTn id="20" fill="hold">
                      <p:stCondLst>
                        <p:cond delay="indefinite"/>
                      </p:stCondLst>
                      <p:childTnLst>
                        <p:par>
                          <p:cTn id="21" fill="hold">
                            <p:stCondLst>
                              <p:cond delay="0"/>
                            </p:stCondLst>
                            <p:childTnLst>
                              <p:par>
                                <p:cTn id="22" presetID="64" presetClass="path" presetSubtype="0" accel="50000" decel="50000" fill="hold" nodeType="clickEffect">
                                  <p:stCondLst>
                                    <p:cond delay="0"/>
                                  </p:stCondLst>
                                  <p:childTnLst>
                                    <p:animMotion origin="layout" path="M 0.23473 -0.00555 L 0.23473 -0.10544 " pathEditMode="relative" rAng="0" ptsTypes="AA">
                                      <p:cBhvr>
                                        <p:cTn id="23" dur="2000" fill="hold"/>
                                        <p:tgtEl>
                                          <p:spTgt spid="23"/>
                                        </p:tgtEl>
                                        <p:attrNameLst>
                                          <p:attrName>ppt_x</p:attrName>
                                          <p:attrName>ppt_y</p:attrName>
                                        </p:attrNameLst>
                                      </p:cBhvr>
                                      <p:rCtr x="0" y="-4994"/>
                                    </p:animMotion>
                                  </p:childTnLst>
                                </p:cTn>
                              </p:par>
                            </p:childTnLst>
                          </p:cTn>
                        </p:par>
                      </p:childTnLst>
                    </p:cTn>
                  </p:par>
                  <p:par>
                    <p:cTn id="24" fill="hold">
                      <p:stCondLst>
                        <p:cond delay="indefinite"/>
                      </p:stCondLst>
                      <p:childTnLst>
                        <p:par>
                          <p:cTn id="25" fill="hold">
                            <p:stCondLst>
                              <p:cond delay="0"/>
                            </p:stCondLst>
                            <p:childTnLst>
                              <p:par>
                                <p:cTn id="26" presetID="50" presetClass="path" presetSubtype="0" accel="50000" decel="50000" fill="hold" nodeType="clickEffect">
                                  <p:stCondLst>
                                    <p:cond delay="0"/>
                                  </p:stCondLst>
                                  <p:childTnLst>
                                    <p:animMotion origin="layout" path="M 0.23473 -0.10544 L 0.21806 -0.10544 C 0.21059 -0.10544 0.20139 -0.10844 0.20139 -0.11099 L 0.20139 -0.11653 " pathEditMode="relative" rAng="0" ptsTypes="FfFF">
                                      <p:cBhvr>
                                        <p:cTn id="27" dur="2000" fill="hold"/>
                                        <p:tgtEl>
                                          <p:spTgt spid="23"/>
                                        </p:tgtEl>
                                        <p:attrNameLst>
                                          <p:attrName>ppt_x</p:attrName>
                                          <p:attrName>ppt_y</p:attrName>
                                        </p:attrNameLst>
                                      </p:cBhvr>
                                      <p:rCtr x="-1667" y="-555"/>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23473 -0.10544 L 0.30139 -0.10544 " pathEditMode="relative" rAng="0" ptsTypes="AA">
                                      <p:cBhvr>
                                        <p:cTn id="31" dur="2000" fill="hold"/>
                                        <p:tgtEl>
                                          <p:spTgt spid="23"/>
                                        </p:tgtEl>
                                        <p:attrNameLst>
                                          <p:attrName>ppt_x</p:attrName>
                                          <p:attrName>ppt_y</p:attrName>
                                        </p:attrNameLst>
                                      </p:cBhvr>
                                      <p:rCtr x="3333" y="0"/>
                                    </p:animMotion>
                                  </p:childTnLst>
                                </p:cTn>
                              </p:par>
                            </p:childTnLst>
                          </p:cTn>
                        </p:par>
                        <p:par>
                          <p:cTn id="32" fill="hold">
                            <p:stCondLst>
                              <p:cond delay="2000"/>
                            </p:stCondLst>
                            <p:childTnLst>
                              <p:par>
                                <p:cTn id="33" presetID="63" presetClass="path" presetSubtype="0" accel="50000" decel="50000" fill="hold" nodeType="afterEffect">
                                  <p:stCondLst>
                                    <p:cond delay="0"/>
                                  </p:stCondLst>
                                  <p:childTnLst>
                                    <p:animMotion origin="layout" path="M 0.30139 -0.10544 L 0.37639 -0.10544 " pathEditMode="relative" rAng="0" ptsTypes="AA">
                                      <p:cBhvr>
                                        <p:cTn id="34" dur="2000" fill="hold"/>
                                        <p:tgtEl>
                                          <p:spTgt spid="23"/>
                                        </p:tgtEl>
                                        <p:attrNameLst>
                                          <p:attrName>ppt_x</p:attrName>
                                          <p:attrName>ppt_y</p:attrName>
                                        </p:attrNameLst>
                                      </p:cBhvr>
                                      <p:rCtr x="3750" y="0"/>
                                    </p:animMotion>
                                  </p:childTnLst>
                                </p:cTn>
                              </p:par>
                            </p:childTnLst>
                          </p:cTn>
                        </p:par>
                        <p:par>
                          <p:cTn id="35" fill="hold">
                            <p:stCondLst>
                              <p:cond delay="4000"/>
                            </p:stCondLst>
                            <p:childTnLst>
                              <p:par>
                                <p:cTn id="36" presetID="63" presetClass="path" presetSubtype="0" accel="50000" decel="50000" fill="hold" nodeType="afterEffect">
                                  <p:stCondLst>
                                    <p:cond delay="0"/>
                                  </p:stCondLst>
                                  <p:childTnLst>
                                    <p:animMotion origin="layout" path="M 0.37639 -0.10544 L 0.45139 -0.10544 " pathEditMode="relative" rAng="0" ptsTypes="AA">
                                      <p:cBhvr>
                                        <p:cTn id="37" dur="2000" fill="hold"/>
                                        <p:tgtEl>
                                          <p:spTgt spid="23"/>
                                        </p:tgtEl>
                                        <p:attrNameLst>
                                          <p:attrName>ppt_x</p:attrName>
                                          <p:attrName>ppt_y</p:attrName>
                                        </p:attrNameLst>
                                      </p:cBhvr>
                                      <p:rCtr x="3750" y="0"/>
                                    </p:animMotion>
                                  </p:childTnLst>
                                </p:cTn>
                              </p:par>
                            </p:childTnLst>
                          </p:cTn>
                        </p:par>
                      </p:childTnLst>
                    </p:cTn>
                  </p:par>
                  <p:par>
                    <p:cTn id="38" fill="hold">
                      <p:stCondLst>
                        <p:cond delay="indefinite"/>
                      </p:stCondLst>
                      <p:childTnLst>
                        <p:par>
                          <p:cTn id="39" fill="hold">
                            <p:stCondLst>
                              <p:cond delay="0"/>
                            </p:stCondLst>
                            <p:childTnLst>
                              <p:par>
                                <p:cTn id="40" presetID="64" presetClass="path" presetSubtype="0" accel="50000" decel="50000" fill="hold" nodeType="clickEffect">
                                  <p:stCondLst>
                                    <p:cond delay="0"/>
                                  </p:stCondLst>
                                  <p:childTnLst>
                                    <p:animMotion origin="layout" path="M 0.45139 -0.10544 L 0.45139 -0.19422 " pathEditMode="relative" rAng="0" ptsTypes="AA">
                                      <p:cBhvr>
                                        <p:cTn id="41" dur="2000" fill="hold"/>
                                        <p:tgtEl>
                                          <p:spTgt spid="23"/>
                                        </p:tgtEl>
                                        <p:attrNameLst>
                                          <p:attrName>ppt_x</p:attrName>
                                          <p:attrName>ppt_y</p:attrName>
                                        </p:attrNameLst>
                                      </p:cBhvr>
                                      <p:rCtr x="0" y="-4439"/>
                                    </p:animMotion>
                                  </p:childTnLst>
                                </p:cTn>
                              </p:par>
                            </p:childTnLst>
                          </p:cTn>
                        </p:par>
                        <p:par>
                          <p:cTn id="42" fill="hold">
                            <p:stCondLst>
                              <p:cond delay="2000"/>
                            </p:stCondLst>
                            <p:childTnLst>
                              <p:par>
                                <p:cTn id="43" presetID="64" presetClass="path" presetSubtype="0" accel="50000" decel="50000" fill="hold" nodeType="afterEffect">
                                  <p:stCondLst>
                                    <p:cond delay="0"/>
                                  </p:stCondLst>
                                  <p:childTnLst>
                                    <p:animMotion origin="layout" path="M 0.45139 -0.19422 L 0.45139 -0.29411 " pathEditMode="relative" rAng="0" ptsTypes="AA">
                                      <p:cBhvr>
                                        <p:cTn id="44" dur="2000" fill="hold"/>
                                        <p:tgtEl>
                                          <p:spTgt spid="23"/>
                                        </p:tgtEl>
                                        <p:attrNameLst>
                                          <p:attrName>ppt_x</p:attrName>
                                          <p:attrName>ppt_y</p:attrName>
                                        </p:attrNameLst>
                                      </p:cBhvr>
                                      <p:rCtr x="0" y="-4994"/>
                                    </p:animMotion>
                                  </p:childTnLst>
                                </p:cTn>
                              </p:par>
                            </p:childTnLst>
                          </p:cTn>
                        </p:par>
                        <p:par>
                          <p:cTn id="45" fill="hold">
                            <p:stCondLst>
                              <p:cond delay="4000"/>
                            </p:stCondLst>
                            <p:childTnLst>
                              <p:par>
                                <p:cTn id="46" presetID="64" presetClass="path" presetSubtype="0" accel="50000" decel="50000" fill="hold" nodeType="afterEffect">
                                  <p:stCondLst>
                                    <p:cond delay="0"/>
                                  </p:stCondLst>
                                  <p:childTnLst>
                                    <p:animMotion origin="layout" path="M 0.45139 -0.29411 L 0.45139 -0.38289 " pathEditMode="relative" rAng="0" ptsTypes="AA">
                                      <p:cBhvr>
                                        <p:cTn id="47" dur="2000" fill="hold"/>
                                        <p:tgtEl>
                                          <p:spTgt spid="23"/>
                                        </p:tgtEl>
                                        <p:attrNameLst>
                                          <p:attrName>ppt_x</p:attrName>
                                          <p:attrName>ppt_y</p:attrName>
                                        </p:attrNameLst>
                                      </p:cBhvr>
                                      <p:rCtr x="0" y="-4439"/>
                                    </p:animMotion>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24"/>
                                        </p:tgtEl>
                                        <p:attrNameLst>
                                          <p:attrName>ppt_x</p:attrName>
                                        </p:attrNameLst>
                                      </p:cBhvr>
                                      <p:tavLst>
                                        <p:tav tm="0">
                                          <p:val>
                                            <p:strVal val="ppt_x"/>
                                          </p:val>
                                        </p:tav>
                                        <p:tav tm="100000">
                                          <p:val>
                                            <p:strVal val="ppt_x"/>
                                          </p:val>
                                        </p:tav>
                                      </p:tavLst>
                                    </p:anim>
                                    <p:anim calcmode="lin" valueType="num">
                                      <p:cBhvr additive="base">
                                        <p:cTn id="52" dur="500"/>
                                        <p:tgtEl>
                                          <p:spTgt spid="24"/>
                                        </p:tgtEl>
                                        <p:attrNameLst>
                                          <p:attrName>ppt_y</p:attrName>
                                        </p:attrNameLst>
                                      </p:cBhvr>
                                      <p:tavLst>
                                        <p:tav tm="0">
                                          <p:val>
                                            <p:strVal val="ppt_y"/>
                                          </p:val>
                                        </p:tav>
                                        <p:tav tm="100000">
                                          <p:val>
                                            <p:strVal val="1+ppt_h/2"/>
                                          </p:val>
                                        </p:tav>
                                      </p:tavLst>
                                    </p:anim>
                                    <p:set>
                                      <p:cBhvr>
                                        <p:cTn id="53" dur="1" fill="hold">
                                          <p:stCondLst>
                                            <p:cond delay="499"/>
                                          </p:stCondLst>
                                        </p:cTn>
                                        <p:tgtEl>
                                          <p:spTgt spid="24"/>
                                        </p:tgtEl>
                                        <p:attrNameLst>
                                          <p:attrName>style.visibility</p:attrName>
                                        </p:attrNameLst>
                                      </p:cBhvr>
                                      <p:to>
                                        <p:strVal val="hidden"/>
                                      </p:to>
                                    </p:set>
                                  </p:childTnLst>
                                </p:cTn>
                              </p:par>
                              <p:par>
                                <p:cTn id="54" presetID="2" presetClass="entr" presetSubtype="4"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品 11">
            <a:extLst>
              <a:ext uri="{FF2B5EF4-FFF2-40B4-BE49-F238E27FC236}">
                <a16:creationId xmlns:a16="http://schemas.microsoft.com/office/drawing/2014/main" id="{2EE64B87-38F6-481E-BF02-DBD2B7BF6746}"/>
              </a:ext>
            </a:extLst>
          </p:cNvPr>
          <p:cNvCxnSpPr>
            <a:cxnSpLocks/>
          </p:cNvCxnSpPr>
          <p:nvPr>
            <p:custDataLst>
              <p:tags r:id="rId1"/>
            </p:custDataLst>
          </p:nvPr>
        </p:nvCxnSpPr>
        <p:spPr>
          <a:xfrm flipV="1">
            <a:off x="609601" y="1011662"/>
            <a:ext cx="11314180" cy="58111"/>
          </a:xfrm>
          <a:prstGeom prst="line">
            <a:avLst/>
          </a:prstGeom>
          <a:noFill/>
          <a:ln w="6350" cap="flat" cmpd="sng" algn="ctr">
            <a:solidFill>
              <a:srgbClr val="6DC1B5"/>
            </a:solidFill>
            <a:prstDash val="solid"/>
            <a:miter lim="800000"/>
          </a:ln>
          <a:effectLst/>
        </p:spPr>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17" y="4226451"/>
            <a:ext cx="1736827" cy="1736827"/>
          </a:xfrm>
          <a:prstGeom prst="rect">
            <a:avLst/>
          </a:prstGeom>
          <a:ln>
            <a:noFill/>
          </a:ln>
          <a:effectLst>
            <a:softEdge rad="112500"/>
          </a:effectLst>
        </p:spPr>
      </p:pic>
      <p:pic>
        <p:nvPicPr>
          <p:cNvPr id="12" name="Picture 7" descr="tpag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907"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3"/>
          <p:cNvSpPr txBox="1">
            <a:spLocks noChangeArrowheads="1"/>
          </p:cNvSpPr>
          <p:nvPr/>
        </p:nvSpPr>
        <p:spPr bwMode="auto">
          <a:xfrm>
            <a:off x="2935107" y="5546725"/>
            <a:ext cx="7772400" cy="641350"/>
          </a:xfrm>
          <a:prstGeom prst="rect">
            <a:avLst/>
          </a:prstGeom>
          <a:gradFill rotWithShape="1">
            <a:gsLst>
              <a:gs pos="0">
                <a:srgbClr val="65D7FF"/>
              </a:gs>
              <a:gs pos="50000">
                <a:schemeClr val="bg1"/>
              </a:gs>
              <a:gs pos="100000">
                <a:srgbClr val="65D7FF"/>
              </a:gs>
            </a:gsLst>
            <a:lin ang="5400000" scaled="1"/>
          </a:gradFill>
          <a:ln w="9525">
            <a:noFill/>
            <a:miter lim="800000"/>
            <a:headEnd/>
            <a:tailEnd/>
          </a:ln>
          <a:effectLst/>
        </p:spPr>
        <p:txBody>
          <a:bodyPr>
            <a:spAutoFit/>
          </a:bodyPr>
          <a:lstStyle/>
          <a:p>
            <a:pPr marL="2408238" indent="-2408238" algn="l" eaLnBrk="0" hangingPunct="0">
              <a:spcBef>
                <a:spcPct val="50000"/>
              </a:spcBef>
              <a:defRPr/>
            </a:pPr>
            <a:r>
              <a:rPr lang="en-US" b="1">
                <a:latin typeface="Arial" charset="0"/>
              </a:rPr>
              <a:t>Ra từng lệnh cụ thể, đơn giản, theo trình tự để robot có thể hoàn thành tốt nhất.</a:t>
            </a:r>
          </a:p>
        </p:txBody>
      </p:sp>
      <p:grpSp>
        <p:nvGrpSpPr>
          <p:cNvPr id="15" name="Group 38"/>
          <p:cNvGrpSpPr>
            <a:grpSpLocks/>
          </p:cNvGrpSpPr>
          <p:nvPr/>
        </p:nvGrpSpPr>
        <p:grpSpPr bwMode="auto">
          <a:xfrm>
            <a:off x="7430907" y="1004888"/>
            <a:ext cx="2133600" cy="1738312"/>
            <a:chOff x="3840" y="729"/>
            <a:chExt cx="1344" cy="1095"/>
          </a:xfrm>
        </p:grpSpPr>
        <p:sp>
          <p:nvSpPr>
            <p:cNvPr id="16" name="Text Box 39"/>
            <p:cNvSpPr txBox="1">
              <a:spLocks noChangeArrowheads="1"/>
            </p:cNvSpPr>
            <p:nvPr/>
          </p:nvSpPr>
          <p:spPr bwMode="auto">
            <a:xfrm>
              <a:off x="3840" y="729"/>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vi-VN" b="1">
                  <a:solidFill>
                    <a:schemeClr val="bg1"/>
                  </a:solidFill>
                </a:rPr>
                <a:t>1 0 1 0 1 1 1 1 1 0</a:t>
              </a:r>
            </a:p>
          </p:txBody>
        </p:sp>
        <p:sp>
          <p:nvSpPr>
            <p:cNvPr id="17" name="Text Box 40"/>
            <p:cNvSpPr txBox="1">
              <a:spLocks noChangeArrowheads="1"/>
            </p:cNvSpPr>
            <p:nvPr/>
          </p:nvSpPr>
          <p:spPr bwMode="auto">
            <a:xfrm>
              <a:off x="3840" y="960"/>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vi-VN" b="1">
                  <a:solidFill>
                    <a:schemeClr val="bg1"/>
                  </a:solidFill>
                </a:rPr>
                <a:t>1 1 1 1 0 1 0 0 1 1</a:t>
              </a:r>
            </a:p>
          </p:txBody>
        </p:sp>
        <p:sp>
          <p:nvSpPr>
            <p:cNvPr id="18" name="Text Box 41"/>
            <p:cNvSpPr txBox="1">
              <a:spLocks noChangeArrowheads="1"/>
            </p:cNvSpPr>
            <p:nvPr/>
          </p:nvSpPr>
          <p:spPr bwMode="auto">
            <a:xfrm>
              <a:off x="3840" y="1161"/>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vi-VN" b="1">
                  <a:solidFill>
                    <a:schemeClr val="bg1"/>
                  </a:solidFill>
                </a:rPr>
                <a:t>1 0 1 1 0 1 0 0 1 0</a:t>
              </a:r>
            </a:p>
          </p:txBody>
        </p:sp>
        <p:sp>
          <p:nvSpPr>
            <p:cNvPr id="19" name="Text Box 42"/>
            <p:cNvSpPr txBox="1">
              <a:spLocks noChangeArrowheads="1"/>
            </p:cNvSpPr>
            <p:nvPr/>
          </p:nvSpPr>
          <p:spPr bwMode="auto">
            <a:xfrm>
              <a:off x="3840" y="1353"/>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vi-VN" b="1">
                  <a:solidFill>
                    <a:schemeClr val="bg1"/>
                  </a:solidFill>
                </a:rPr>
                <a:t>1 0 1 0 1 1 0 0 1 1</a:t>
              </a:r>
            </a:p>
          </p:txBody>
        </p:sp>
        <p:sp>
          <p:nvSpPr>
            <p:cNvPr id="20" name="Text Box 43"/>
            <p:cNvSpPr txBox="1">
              <a:spLocks noChangeArrowheads="1"/>
            </p:cNvSpPr>
            <p:nvPr/>
          </p:nvSpPr>
          <p:spPr bwMode="auto">
            <a:xfrm>
              <a:off x="3840" y="1593"/>
              <a:ext cx="1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pPr>
              <a:r>
                <a:rPr lang="en-US" altLang="vi-VN" b="1">
                  <a:solidFill>
                    <a:schemeClr val="bg1"/>
                  </a:solidFill>
                </a:rPr>
                <a:t>1 1 0 1 1 1 1 0 1 0</a:t>
              </a:r>
            </a:p>
          </p:txBody>
        </p:sp>
      </p:grpSp>
      <p:pic>
        <p:nvPicPr>
          <p:cNvPr id="21"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507" y="990600"/>
            <a:ext cx="63246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robot"/>
          <p:cNvPicPr>
            <a:picLocks noChangeAspect="1" noChangeArrowheads="1"/>
          </p:cNvPicPr>
          <p:nvPr/>
        </p:nvPicPr>
        <p:blipFill>
          <a:blip r:embed="rId6">
            <a:extLst>
              <a:ext uri="{28A0092B-C50C-407E-A947-70E740481C1C}">
                <a14:useLocalDpi xmlns:a14="http://schemas.microsoft.com/office/drawing/2010/main" val="0"/>
              </a:ext>
            </a:extLst>
          </a:blip>
          <a:srcRect t="27586" r="53482"/>
          <a:stretch>
            <a:fillRect/>
          </a:stretch>
        </p:blipFill>
        <p:spPr bwMode="auto">
          <a:xfrm>
            <a:off x="3087507" y="3657600"/>
            <a:ext cx="6524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9">
            <a:extLst>
              <a:ext uri="{FF2B5EF4-FFF2-40B4-BE49-F238E27FC236}">
                <a16:creationId xmlns:a16="http://schemas.microsoft.com/office/drawing/2014/main" id="{8FC95D77-D7EF-4999-8EB8-7079438BBD3B}"/>
              </a:ext>
            </a:extLst>
          </p:cNvPr>
          <p:cNvSpPr txBox="1"/>
          <p:nvPr/>
        </p:nvSpPr>
        <p:spPr>
          <a:xfrm>
            <a:off x="46108" y="119268"/>
            <a:ext cx="11505704" cy="492443"/>
          </a:xfrm>
          <a:prstGeom prst="rect">
            <a:avLst/>
          </a:prstGeom>
          <a:noFill/>
        </p:spPr>
        <p:txBody>
          <a:bodyPr wrap="square" lIns="0" tIns="0" rIns="0" bIns="0" rtlCol="0">
            <a:spAutoFit/>
          </a:bodyPr>
          <a:lstStyle/>
          <a:p>
            <a:pPr marL="0" lvl="1" algn="ct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TIẾT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1,2: </a:t>
            </a: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BÀI 1: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MÁY TÍNH VÀ CHƯƠNG TRÌNH MÁY TÍNH</a:t>
            </a:r>
            <a:endParaRPr lang="zh-CN" altLang="en-US" sz="32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49885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品 11">
            <a:extLst>
              <a:ext uri="{FF2B5EF4-FFF2-40B4-BE49-F238E27FC236}">
                <a16:creationId xmlns:a16="http://schemas.microsoft.com/office/drawing/2014/main" id="{2EE64B87-38F6-481E-BF02-DBD2B7BF6746}"/>
              </a:ext>
            </a:extLst>
          </p:cNvPr>
          <p:cNvCxnSpPr>
            <a:cxnSpLocks/>
          </p:cNvCxnSpPr>
          <p:nvPr>
            <p:custDataLst>
              <p:tags r:id="rId1"/>
            </p:custDataLst>
          </p:nvPr>
        </p:nvCxnSpPr>
        <p:spPr>
          <a:xfrm flipV="1">
            <a:off x="808381" y="1488739"/>
            <a:ext cx="11314180" cy="58111"/>
          </a:xfrm>
          <a:prstGeom prst="line">
            <a:avLst/>
          </a:prstGeom>
          <a:noFill/>
          <a:ln w="6350" cap="flat" cmpd="sng" algn="ctr">
            <a:solidFill>
              <a:srgbClr val="6DC1B5"/>
            </a:solidFill>
            <a:prstDash val="solid"/>
            <a:miter lim="800000"/>
          </a:ln>
          <a:effectLst/>
        </p:spPr>
      </p:cxnSp>
      <p:grpSp>
        <p:nvGrpSpPr>
          <p:cNvPr id="15" name="Group 52"/>
          <p:cNvGrpSpPr>
            <a:grpSpLocks/>
          </p:cNvGrpSpPr>
          <p:nvPr/>
        </p:nvGrpSpPr>
        <p:grpSpPr bwMode="auto">
          <a:xfrm>
            <a:off x="1794235" y="2881228"/>
            <a:ext cx="3581400" cy="1905000"/>
            <a:chOff x="882" y="1271"/>
            <a:chExt cx="2064" cy="1632"/>
          </a:xfrm>
        </p:grpSpPr>
        <p:sp>
          <p:nvSpPr>
            <p:cNvPr id="16" name="AutoShape 53"/>
            <p:cNvSpPr>
              <a:spLocks noChangeArrowheads="1"/>
            </p:cNvSpPr>
            <p:nvPr/>
          </p:nvSpPr>
          <p:spPr bwMode="auto">
            <a:xfrm>
              <a:off x="882" y="1271"/>
              <a:ext cx="2064" cy="1632"/>
            </a:xfrm>
            <a:prstGeom prst="cloudCallout">
              <a:avLst>
                <a:gd name="adj1" fmla="val -46074"/>
                <a:gd name="adj2" fmla="val 74204"/>
              </a:avLst>
            </a:prstGeom>
            <a:gradFill rotWithShape="1">
              <a:gsLst>
                <a:gs pos="0">
                  <a:srgbClr val="FFFFFF"/>
                </a:gs>
                <a:gs pos="100000">
                  <a:srgbClr val="FF7DD4"/>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latin typeface="Verdana" panose="020B0604030504040204" pitchFamily="34" charset="0"/>
              </a:endParaRPr>
            </a:p>
          </p:txBody>
        </p:sp>
        <p:sp>
          <p:nvSpPr>
            <p:cNvPr id="17" name="Text Box 54"/>
            <p:cNvSpPr txBox="1">
              <a:spLocks noChangeArrowheads="1"/>
            </p:cNvSpPr>
            <p:nvPr/>
          </p:nvSpPr>
          <p:spPr bwMode="auto">
            <a:xfrm>
              <a:off x="1201" y="1705"/>
              <a:ext cx="1584"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dirty="0"/>
                <a:t>C</a:t>
              </a:r>
              <a:r>
                <a:rPr lang="en-US" altLang="vi-VN" sz="2400" b="1" dirty="0" smtClean="0"/>
                <a:t>hương trình máy tính </a:t>
              </a:r>
              <a:r>
                <a:rPr lang="en-US" altLang="vi-VN" sz="2400" b="1" dirty="0"/>
                <a:t>là gì?</a:t>
              </a:r>
            </a:p>
          </p:txBody>
        </p:sp>
      </p:grpSp>
      <p:pic>
        <p:nvPicPr>
          <p:cNvPr id="18" name="Picture 55" descr="DISK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9713" y="5469833"/>
            <a:ext cx="7889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58"/>
          <p:cNvGrpSpPr>
            <a:grpSpLocks/>
          </p:cNvGrpSpPr>
          <p:nvPr/>
        </p:nvGrpSpPr>
        <p:grpSpPr bwMode="auto">
          <a:xfrm>
            <a:off x="1794235" y="2584651"/>
            <a:ext cx="3581400" cy="2590800"/>
            <a:chOff x="970" y="1463"/>
            <a:chExt cx="2064" cy="1632"/>
          </a:xfrm>
        </p:grpSpPr>
        <p:sp>
          <p:nvSpPr>
            <p:cNvPr id="21" name="AutoShape 59"/>
            <p:cNvSpPr>
              <a:spLocks noChangeArrowheads="1"/>
            </p:cNvSpPr>
            <p:nvPr/>
          </p:nvSpPr>
          <p:spPr bwMode="auto">
            <a:xfrm>
              <a:off x="970" y="1463"/>
              <a:ext cx="2064" cy="1632"/>
            </a:xfrm>
            <a:prstGeom prst="cloudCallout">
              <a:avLst>
                <a:gd name="adj1" fmla="val -46074"/>
                <a:gd name="adj2" fmla="val 74204"/>
              </a:avLst>
            </a:prstGeom>
            <a:gradFill rotWithShape="1">
              <a:gsLst>
                <a:gs pos="0">
                  <a:srgbClr val="FFFFFF"/>
                </a:gs>
                <a:gs pos="100000">
                  <a:srgbClr val="FF7DD4"/>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vi-VN" altLang="vi-VN">
                <a:latin typeface="Verdana" panose="020B0604030504040204" pitchFamily="34" charset="0"/>
              </a:endParaRPr>
            </a:p>
          </p:txBody>
        </p:sp>
        <p:sp>
          <p:nvSpPr>
            <p:cNvPr id="22" name="Text Box 60"/>
            <p:cNvSpPr txBox="1">
              <a:spLocks noChangeArrowheads="1"/>
            </p:cNvSpPr>
            <p:nvPr/>
          </p:nvSpPr>
          <p:spPr bwMode="auto">
            <a:xfrm>
              <a:off x="1166" y="1619"/>
              <a:ext cx="158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400" b="1" dirty="0"/>
                <a:t>Lí do cần phải viết chương trình điều khiển máy tính?</a:t>
              </a:r>
            </a:p>
          </p:txBody>
        </p:sp>
      </p:grpSp>
      <p:sp>
        <p:nvSpPr>
          <p:cNvPr id="23" name="Text Box 61"/>
          <p:cNvSpPr txBox="1">
            <a:spLocks noChangeArrowheads="1"/>
          </p:cNvSpPr>
          <p:nvPr/>
        </p:nvSpPr>
        <p:spPr bwMode="auto">
          <a:xfrm>
            <a:off x="5489713" y="3260033"/>
            <a:ext cx="4876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 typeface="Wingdings" panose="05000000000000000000" pitchFamily="2" charset="2"/>
              <a:buChar char="F"/>
            </a:pPr>
            <a:r>
              <a:rPr lang="en-US" altLang="vi-VN" sz="2800" dirty="0"/>
              <a:t> Điều khiển máy tính tự động thực hiện các công việc đa dạng và phức tạp mà một lệnh đơn giản không đủ để chỉ dẫn.</a:t>
            </a:r>
          </a:p>
        </p:txBody>
      </p:sp>
      <p:sp>
        <p:nvSpPr>
          <p:cNvPr id="24" name="Subtitle 6"/>
          <p:cNvSpPr txBox="1">
            <a:spLocks/>
          </p:cNvSpPr>
          <p:nvPr/>
        </p:nvSpPr>
        <p:spPr>
          <a:xfrm>
            <a:off x="304801" y="974579"/>
            <a:ext cx="11078816" cy="644004"/>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0033CC"/>
                </a:solidFill>
                <a:latin typeface="Arial" panose="020B0604020202020204" pitchFamily="34" charset="0"/>
                <a:cs typeface="Arial" panose="020B0604020202020204" pitchFamily="34" charset="0"/>
              </a:rPr>
              <a:t>1. </a:t>
            </a:r>
            <a:r>
              <a:rPr lang="en-US" sz="3200" b="1" u="sng" dirty="0" smtClean="0">
                <a:solidFill>
                  <a:srgbClr val="0033CC"/>
                </a:solidFill>
                <a:latin typeface="Arial" panose="020B0604020202020204" pitchFamily="34" charset="0"/>
                <a:cs typeface="Arial" panose="020B0604020202020204" pitchFamily="34" charset="0"/>
              </a:rPr>
              <a:t>Viết chương trình-ra lệnh cho máy tính làm việc</a:t>
            </a:r>
            <a:r>
              <a:rPr lang="en-US" sz="3200" b="1" dirty="0" smtClean="0">
                <a:solidFill>
                  <a:srgbClr val="0033CC"/>
                </a:solidFill>
                <a:latin typeface="Arial" panose="020B0604020202020204" pitchFamily="34" charset="0"/>
                <a:cs typeface="Arial" panose="020B0604020202020204" pitchFamily="34" charset="0"/>
              </a:rPr>
              <a:t>:</a:t>
            </a:r>
            <a:endParaRPr lang="en-US" sz="3200" b="1" dirty="0">
              <a:solidFill>
                <a:srgbClr val="0033CC"/>
              </a:solidFill>
              <a:latin typeface="Arial" panose="020B0604020202020204" pitchFamily="34" charset="0"/>
              <a:cs typeface="Arial" panose="020B0604020202020204" pitchFamily="34" charset="0"/>
            </a:endParaRPr>
          </a:p>
        </p:txBody>
      </p:sp>
      <p:sp>
        <p:nvSpPr>
          <p:cNvPr id="19" name="Text Box 57"/>
          <p:cNvSpPr txBox="1">
            <a:spLocks noChangeArrowheads="1"/>
          </p:cNvSpPr>
          <p:nvPr/>
        </p:nvSpPr>
        <p:spPr bwMode="auto">
          <a:xfrm>
            <a:off x="1679713" y="1507433"/>
            <a:ext cx="8610600" cy="1077218"/>
          </a:xfrm>
          <a:prstGeom prst="rect">
            <a:avLst/>
          </a:prstGeom>
          <a:gradFill rotWithShape="1">
            <a:gsLst>
              <a:gs pos="0">
                <a:srgbClr val="65D7FF"/>
              </a:gs>
              <a:gs pos="50000">
                <a:schemeClr val="bg1"/>
              </a:gs>
              <a:gs pos="100000">
                <a:srgbClr val="65D7FF"/>
              </a:gs>
            </a:gsLst>
            <a:lin ang="5400000" scaled="1"/>
          </a:gradFill>
          <a:ln w="9525">
            <a:noFill/>
            <a:miter lim="800000"/>
            <a:headEnd/>
            <a:tailEnd/>
          </a:ln>
          <a:effectLst/>
        </p:spPr>
        <p:txBody>
          <a:bodyPr wrap="square">
            <a:spAutoFit/>
          </a:bodyPr>
          <a:lstStyle/>
          <a:p>
            <a:pPr marL="2408238" indent="-2408238" algn="just" eaLnBrk="0" hangingPunct="0">
              <a:spcBef>
                <a:spcPct val="50000"/>
              </a:spcBef>
              <a:defRPr/>
            </a:pPr>
            <a:r>
              <a:rPr lang="en-US" sz="4000" b="1" dirty="0" smtClean="0">
                <a:latin typeface="Arial" charset="0"/>
                <a:sym typeface="Wingdings" panose="05000000000000000000" pitchFamily="2" charset="2"/>
              </a:rPr>
              <a:t></a:t>
            </a:r>
            <a:r>
              <a:rPr lang="en-US" sz="2400" b="1" dirty="0" smtClean="0">
                <a:latin typeface="Arial" charset="0"/>
                <a:sym typeface="Wingdings" panose="05000000000000000000" pitchFamily="2" charset="2"/>
              </a:rPr>
              <a:t> </a:t>
            </a:r>
            <a:r>
              <a:rPr lang="en-US" sz="2400" b="1" dirty="0" smtClean="0">
                <a:latin typeface="Arial" charset="0"/>
              </a:rPr>
              <a:t>Chương trình máy tính </a:t>
            </a:r>
            <a:r>
              <a:rPr lang="en-US" sz="2400" b="1" dirty="0">
                <a:latin typeface="Arial" charset="0"/>
              </a:rPr>
              <a:t>là </a:t>
            </a:r>
            <a:r>
              <a:rPr lang="en-US" sz="2400" b="1" dirty="0" smtClean="0">
                <a:latin typeface="Arial" charset="0"/>
              </a:rPr>
              <a:t>một dãy các câu lệnh mà máy tính có thể hiểu và thực hiện được.</a:t>
            </a:r>
            <a:endParaRPr lang="en-US" sz="2400" b="1" dirty="0">
              <a:latin typeface="Arial" charset="0"/>
            </a:endParaRPr>
          </a:p>
        </p:txBody>
      </p:sp>
      <p:sp>
        <p:nvSpPr>
          <p:cNvPr id="25" name="9">
            <a:extLst>
              <a:ext uri="{FF2B5EF4-FFF2-40B4-BE49-F238E27FC236}">
                <a16:creationId xmlns:a16="http://schemas.microsoft.com/office/drawing/2014/main" id="{8FC95D77-D7EF-4999-8EB8-7079438BBD3B}"/>
              </a:ext>
            </a:extLst>
          </p:cNvPr>
          <p:cNvSpPr txBox="1"/>
          <p:nvPr/>
        </p:nvSpPr>
        <p:spPr>
          <a:xfrm>
            <a:off x="46108" y="119268"/>
            <a:ext cx="11505704" cy="492443"/>
          </a:xfrm>
          <a:prstGeom prst="rect">
            <a:avLst/>
          </a:prstGeom>
          <a:noFill/>
        </p:spPr>
        <p:txBody>
          <a:bodyPr wrap="square" lIns="0" tIns="0" rIns="0" bIns="0" rtlCol="0">
            <a:spAutoFit/>
          </a:bodyPr>
          <a:lstStyle/>
          <a:p>
            <a:pPr marL="0" lvl="1" algn="ct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TIẾT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1,2: </a:t>
            </a: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BÀI 1: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MÁY TÍNH VÀ CHƯƠNG TRÌNH MÁY TÍNH</a:t>
            </a:r>
            <a:endParaRPr lang="zh-CN" altLang="en-US" sz="32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18236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8" presetClass="entr" presetSubtype="9"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strips(upLeft)">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amond(in)">
                                      <p:cBhvr>
                                        <p:cTn id="20" dur="2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amond(in)">
                                      <p:cBhvr>
                                        <p:cTn id="2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9">
            <a:extLst>
              <a:ext uri="{FF2B5EF4-FFF2-40B4-BE49-F238E27FC236}">
                <a16:creationId xmlns:a16="http://schemas.microsoft.com/office/drawing/2014/main" id="{8FC95D77-D7EF-4999-8EB8-7079438BBD3B}"/>
              </a:ext>
            </a:extLst>
          </p:cNvPr>
          <p:cNvSpPr txBox="1"/>
          <p:nvPr/>
        </p:nvSpPr>
        <p:spPr>
          <a:xfrm>
            <a:off x="46108" y="119268"/>
            <a:ext cx="11505704" cy="492443"/>
          </a:xfrm>
          <a:prstGeom prst="rect">
            <a:avLst/>
          </a:prstGeom>
          <a:noFill/>
        </p:spPr>
        <p:txBody>
          <a:bodyPr wrap="square" lIns="0" tIns="0" rIns="0" bIns="0" rtlCol="0">
            <a:spAutoFit/>
          </a:bodyPr>
          <a:lstStyle/>
          <a:p>
            <a:pPr marL="0" lvl="1" algn="ct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TIẾT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1,2: </a:t>
            </a: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BÀI 1: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MÁY TÍNH VÀ CHƯƠNG TRÌNH MÁY TÍNH</a:t>
            </a:r>
            <a:endParaRPr lang="zh-CN" altLang="en-US" sz="32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6" name="Subtitle 6"/>
          <p:cNvSpPr txBox="1">
            <a:spLocks/>
          </p:cNvSpPr>
          <p:nvPr/>
        </p:nvSpPr>
        <p:spPr>
          <a:xfrm>
            <a:off x="304801" y="974579"/>
            <a:ext cx="11078816" cy="644004"/>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0033CC"/>
                </a:solidFill>
                <a:latin typeface="Arial" panose="020B0604020202020204" pitchFamily="34" charset="0"/>
                <a:cs typeface="Arial" panose="020B0604020202020204" pitchFamily="34" charset="0"/>
              </a:rPr>
              <a:t>2. </a:t>
            </a:r>
            <a:r>
              <a:rPr lang="en-US" sz="3200" b="1" u="sng" dirty="0">
                <a:solidFill>
                  <a:srgbClr val="0033CC"/>
                </a:solidFill>
                <a:latin typeface="Arial" panose="020B0604020202020204" pitchFamily="34" charset="0"/>
                <a:cs typeface="Arial" panose="020B0604020202020204" pitchFamily="34" charset="0"/>
              </a:rPr>
              <a:t>C</a:t>
            </a:r>
            <a:r>
              <a:rPr lang="en-US" sz="3200" b="1" u="sng" dirty="0" smtClean="0">
                <a:solidFill>
                  <a:srgbClr val="0033CC"/>
                </a:solidFill>
                <a:latin typeface="Arial" panose="020B0604020202020204" pitchFamily="34" charset="0"/>
                <a:cs typeface="Arial" panose="020B0604020202020204" pitchFamily="34" charset="0"/>
              </a:rPr>
              <a:t>hương trình và ngôn ngữ lập trình (NNLT)</a:t>
            </a:r>
            <a:r>
              <a:rPr lang="en-US" sz="3200" b="1" dirty="0" smtClean="0">
                <a:solidFill>
                  <a:srgbClr val="0033CC"/>
                </a:solidFill>
                <a:latin typeface="Arial" panose="020B0604020202020204" pitchFamily="34" charset="0"/>
                <a:cs typeface="Arial" panose="020B0604020202020204" pitchFamily="34" charset="0"/>
              </a:rPr>
              <a:t>:</a:t>
            </a:r>
            <a:endParaRPr lang="en-US" sz="3200" b="1" dirty="0">
              <a:solidFill>
                <a:srgbClr val="0033CC"/>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644" y="1618583"/>
            <a:ext cx="1736827" cy="1736827"/>
          </a:xfrm>
          <a:prstGeom prst="rect">
            <a:avLst/>
          </a:prstGeom>
          <a:ln>
            <a:noFill/>
          </a:ln>
          <a:effectLst>
            <a:softEdge rad="112500"/>
          </a:effectLst>
        </p:spPr>
      </p:pic>
      <p:sp>
        <p:nvSpPr>
          <p:cNvPr id="2" name="TextBox 1"/>
          <p:cNvSpPr txBox="1"/>
          <p:nvPr/>
        </p:nvSpPr>
        <p:spPr>
          <a:xfrm>
            <a:off x="2864471" y="1547214"/>
            <a:ext cx="8687341" cy="1569660"/>
          </a:xfrm>
          <a:prstGeom prst="rect">
            <a:avLst/>
          </a:prstGeom>
          <a:noFill/>
        </p:spPr>
        <p:txBody>
          <a:bodyPr wrap="square" rtlCol="0">
            <a:spAutoFit/>
          </a:bodyPr>
          <a:lstStyle/>
          <a:p>
            <a:pPr algn="just"/>
            <a:r>
              <a:rPr lang="en-US" sz="3200" b="1" dirty="0" smtClean="0">
                <a:solidFill>
                  <a:srgbClr val="C00000"/>
                </a:solidFill>
                <a:latin typeface="Times New Roman" panose="02020603050405020304" pitchFamily="18" charset="0"/>
                <a:cs typeface="Times New Roman" panose="02020603050405020304" pitchFamily="18" charset="0"/>
              </a:rPr>
              <a:t>Em đã biết: </a:t>
            </a:r>
            <a:r>
              <a:rPr lang="en-US" sz="3200" dirty="0" smtClean="0">
                <a:latin typeface="Times New Roman" panose="02020603050405020304" pitchFamily="18" charset="0"/>
                <a:cs typeface="Times New Roman" panose="02020603050405020304" pitchFamily="18" charset="0"/>
              </a:rPr>
              <a:t>Để máy tính có thể xử lí, thông tin đưa vào máy tính phải được chuyển đổi thành dạng dãy bit (dãy các số chỉ gồm 0 và 1).</a:t>
            </a:r>
            <a:endParaRPr lang="vi-VN" sz="3200" dirty="0">
              <a:latin typeface="Times New Roman" panose="02020603050405020304" pitchFamily="18" charset="0"/>
              <a:cs typeface="Times New Roman" panose="02020603050405020304" pitchFamily="18" charset="0"/>
            </a:endParaRPr>
          </a:p>
        </p:txBody>
      </p:sp>
      <p:sp>
        <p:nvSpPr>
          <p:cNvPr id="4" name="Right Arrow 3"/>
          <p:cNvSpPr/>
          <p:nvPr/>
        </p:nvSpPr>
        <p:spPr>
          <a:xfrm>
            <a:off x="1955696" y="3281887"/>
            <a:ext cx="1325218" cy="35780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w="0"/>
              <a:solidFill>
                <a:schemeClr val="accent1"/>
              </a:solidFill>
              <a:effectLst>
                <a:outerShdw blurRad="38100" dist="25400" dir="5400000" algn="ctr" rotWithShape="0">
                  <a:srgbClr val="6E747A">
                    <a:alpha val="43000"/>
                  </a:srgbClr>
                </a:outerShdw>
              </a:effectLst>
            </a:endParaRPr>
          </a:p>
        </p:txBody>
      </p:sp>
      <p:sp>
        <p:nvSpPr>
          <p:cNvPr id="9" name="TextBox 8"/>
          <p:cNvSpPr txBox="1"/>
          <p:nvPr/>
        </p:nvSpPr>
        <p:spPr>
          <a:xfrm>
            <a:off x="3392557" y="3032244"/>
            <a:ext cx="8159255" cy="1077218"/>
          </a:xfrm>
          <a:prstGeom prst="rect">
            <a:avLst/>
          </a:prstGeom>
          <a:noFill/>
        </p:spPr>
        <p:txBody>
          <a:bodyPr wrap="square" rtlCol="0">
            <a:spAutoFit/>
          </a:bodyPr>
          <a:lstStyle/>
          <a:p>
            <a:pPr algn="just"/>
            <a:r>
              <a:rPr lang="en-US" sz="3200" b="1" dirty="0">
                <a:latin typeface="Arial" charset="0"/>
                <a:sym typeface="Wingdings" panose="05000000000000000000" pitchFamily="2" charset="2"/>
              </a:rPr>
              <a:t> </a:t>
            </a:r>
            <a:r>
              <a:rPr lang="en-US" sz="3200" b="1" dirty="0" smtClean="0">
                <a:solidFill>
                  <a:srgbClr val="C00000"/>
                </a:solidFill>
                <a:latin typeface="Times New Roman" panose="02020603050405020304" pitchFamily="18" charset="0"/>
                <a:cs typeface="Times New Roman" panose="02020603050405020304" pitchFamily="18" charset="0"/>
              </a:rPr>
              <a:t>Ngôn ngữ máy: </a:t>
            </a:r>
            <a:r>
              <a:rPr lang="en-US" sz="3200" dirty="0" smtClean="0">
                <a:latin typeface="Times New Roman" panose="02020603050405020304" pitchFamily="18" charset="0"/>
                <a:cs typeface="Times New Roman" panose="02020603050405020304" pitchFamily="18" charset="0"/>
              </a:rPr>
              <a:t>là ngôn ngữ dành riêng cho máy tính</a:t>
            </a:r>
            <a:r>
              <a:rPr lang="vi-VN" sz="3200" dirty="0">
                <a:latin typeface="Times New Roman" panose="02020603050405020304" pitchFamily="18" charset="0"/>
                <a:cs typeface="Times New Roman" panose="02020603050405020304" pitchFamily="18" charset="0"/>
              </a:rPr>
              <a:t>, được tạo ra trên cơ sở các dãy </a:t>
            </a:r>
            <a:r>
              <a:rPr lang="vi-VN" sz="3200" dirty="0" smtClean="0">
                <a:latin typeface="Times New Roman" panose="02020603050405020304" pitchFamily="18" charset="0"/>
                <a:cs typeface="Times New Roman" panose="02020603050405020304" pitchFamily="18" charset="0"/>
              </a:rPr>
              <a:t>bit.</a:t>
            </a:r>
            <a:endParaRPr lang="vi-VN" sz="3200"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4190648" y="4109462"/>
            <a:ext cx="2077630" cy="6108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6930887" y="4109462"/>
            <a:ext cx="1000" cy="6450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7885043" y="4109462"/>
            <a:ext cx="1365975" cy="544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864471" y="4784967"/>
            <a:ext cx="2244639"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3200" b="1" dirty="0" smtClean="0">
                <a:solidFill>
                  <a:srgbClr val="C00000"/>
                </a:solidFill>
                <a:latin typeface="Times New Roman" panose="02020603050405020304" pitchFamily="18" charset="0"/>
                <a:cs typeface="Times New Roman" panose="02020603050405020304" pitchFamily="18" charset="0"/>
              </a:rPr>
              <a:t>Khó nhớ</a:t>
            </a:r>
            <a:endParaRPr lang="vi-VN" sz="3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453854" y="4784968"/>
            <a:ext cx="2766099"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3200" b="1" dirty="0" smtClean="0">
                <a:solidFill>
                  <a:srgbClr val="C00000"/>
                </a:solidFill>
                <a:latin typeface="Times New Roman" panose="02020603050405020304" pitchFamily="18" charset="0"/>
                <a:cs typeface="Times New Roman" panose="02020603050405020304" pitchFamily="18" charset="0"/>
              </a:rPr>
              <a:t>Mất thời gian</a:t>
            </a:r>
            <a:endParaRPr lang="vi-VN" sz="3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431988" y="4720282"/>
            <a:ext cx="2766099"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3200" b="1" dirty="0" smtClean="0">
                <a:solidFill>
                  <a:srgbClr val="C00000"/>
                </a:solidFill>
                <a:latin typeface="Times New Roman" panose="02020603050405020304" pitchFamily="18" charset="0"/>
                <a:cs typeface="Times New Roman" panose="02020603050405020304" pitchFamily="18" charset="0"/>
              </a:rPr>
              <a:t>Khó sử dụng</a:t>
            </a:r>
            <a:endParaRPr lang="vi-VN" sz="3200" dirty="0">
              <a:latin typeface="Times New Roman" panose="02020603050405020304" pitchFamily="18" charset="0"/>
              <a:cs typeface="Times New Roman" panose="02020603050405020304" pitchFamily="18" charset="0"/>
            </a:endParaRPr>
          </a:p>
        </p:txBody>
      </p:sp>
      <p:sp>
        <p:nvSpPr>
          <p:cNvPr id="26" name="Right Arrow 25"/>
          <p:cNvSpPr/>
          <p:nvPr/>
        </p:nvSpPr>
        <p:spPr>
          <a:xfrm>
            <a:off x="1802295" y="6004258"/>
            <a:ext cx="1138917" cy="35780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w="0"/>
              <a:solidFill>
                <a:schemeClr val="accent1"/>
              </a:solidFill>
              <a:effectLst>
                <a:outerShdw blurRad="38100" dist="25400" dir="5400000" algn="ctr" rotWithShape="0">
                  <a:srgbClr val="6E747A">
                    <a:alpha val="43000"/>
                  </a:srgbClr>
                </a:outerShdw>
              </a:effectLst>
            </a:endParaRPr>
          </a:p>
        </p:txBody>
      </p:sp>
      <p:sp>
        <p:nvSpPr>
          <p:cNvPr id="27" name="Text Box 57"/>
          <p:cNvSpPr txBox="1">
            <a:spLocks noChangeArrowheads="1"/>
          </p:cNvSpPr>
          <p:nvPr/>
        </p:nvSpPr>
        <p:spPr bwMode="auto">
          <a:xfrm>
            <a:off x="2941212" y="5660340"/>
            <a:ext cx="8610600" cy="1077218"/>
          </a:xfrm>
          <a:prstGeom prst="rect">
            <a:avLst/>
          </a:prstGeom>
          <a:gradFill rotWithShape="1">
            <a:gsLst>
              <a:gs pos="0">
                <a:srgbClr val="65D7FF"/>
              </a:gs>
              <a:gs pos="50000">
                <a:schemeClr val="bg1"/>
              </a:gs>
              <a:gs pos="100000">
                <a:srgbClr val="65D7FF"/>
              </a:gs>
            </a:gsLst>
            <a:lin ang="5400000" scaled="1"/>
          </a:gradFill>
          <a:ln w="9525">
            <a:noFill/>
            <a:miter lim="800000"/>
            <a:headEnd/>
            <a:tailEnd/>
          </a:ln>
          <a:effectLst/>
        </p:spPr>
        <p:txBody>
          <a:bodyPr wrap="square">
            <a:spAutoFit/>
          </a:bodyPr>
          <a:lstStyle/>
          <a:p>
            <a:pPr marL="2408238" indent="-2408238" eaLnBrk="0" hangingPunct="0">
              <a:spcBef>
                <a:spcPct val="50000"/>
              </a:spcBef>
              <a:defRPr/>
            </a:pPr>
            <a:r>
              <a:rPr lang="en-US" sz="4000" b="1" dirty="0" smtClean="0">
                <a:latin typeface="Arial" charset="0"/>
                <a:sym typeface="Wingdings" panose="05000000000000000000" pitchFamily="2" charset="2"/>
              </a:rPr>
              <a:t></a:t>
            </a:r>
            <a:r>
              <a:rPr lang="en-US" sz="2400" b="1" dirty="0" smtClean="0">
                <a:latin typeface="Arial" charset="0"/>
                <a:sym typeface="Wingdings" panose="05000000000000000000" pitchFamily="2" charset="2"/>
              </a:rPr>
              <a:t> </a:t>
            </a:r>
            <a:r>
              <a:rPr lang="en-US" sz="2400" b="1" dirty="0" smtClean="0">
                <a:solidFill>
                  <a:srgbClr val="002060"/>
                </a:solidFill>
                <a:latin typeface="Arial" charset="0"/>
                <a:sym typeface="Wingdings" panose="05000000000000000000" pitchFamily="2" charset="2"/>
              </a:rPr>
              <a:t>Ngôn ngữ lập trình  là ngôn ngữ dùng để viết các c</a:t>
            </a:r>
            <a:r>
              <a:rPr lang="en-US" sz="2400" b="1" dirty="0" smtClean="0">
                <a:solidFill>
                  <a:srgbClr val="002060"/>
                </a:solidFill>
                <a:latin typeface="Arial" charset="0"/>
              </a:rPr>
              <a:t>hương trình máy tính</a:t>
            </a:r>
            <a:endParaRPr lang="en-US" sz="2400" b="1" dirty="0">
              <a:solidFill>
                <a:srgbClr val="002060"/>
              </a:solidFill>
              <a:latin typeface="Arial" charset="0"/>
            </a:endParaRPr>
          </a:p>
        </p:txBody>
      </p:sp>
    </p:spTree>
    <p:extLst>
      <p:ext uri="{BB962C8B-B14F-4D97-AF65-F5344CB8AC3E}">
        <p14:creationId xmlns:p14="http://schemas.microsoft.com/office/powerpoint/2010/main" val="130417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2000"/>
                                        <p:tgtEl>
                                          <p:spTgt spid="1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20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20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circle(in)">
                                      <p:cBhvr>
                                        <p:cTn id="5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p:bldP spid="18" grpId="0" animBg="1"/>
      <p:bldP spid="19" grpId="0" animBg="1"/>
      <p:bldP spid="20"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381" t="13040" r="24230" b="21537"/>
          <a:stretch/>
        </p:blipFill>
        <p:spPr>
          <a:xfrm>
            <a:off x="768810" y="2570805"/>
            <a:ext cx="3034453" cy="3131816"/>
          </a:xfrm>
          <a:prstGeom prst="rect">
            <a:avLst/>
          </a:prstGeom>
          <a:ln>
            <a:noFill/>
          </a:ln>
          <a:effectLst>
            <a:softEdge rad="112500"/>
          </a:effectLst>
        </p:spPr>
      </p:pic>
      <p:sp>
        <p:nvSpPr>
          <p:cNvPr id="3" name="TextBox 2"/>
          <p:cNvSpPr txBox="1"/>
          <p:nvPr/>
        </p:nvSpPr>
        <p:spPr>
          <a:xfrm>
            <a:off x="3803263" y="3166352"/>
            <a:ext cx="7447833" cy="1569660"/>
          </a:xfrm>
          <a:prstGeom prst="rect">
            <a:avLst/>
          </a:prstGeom>
          <a:noFill/>
        </p:spPr>
        <p:txBody>
          <a:bodyPr wrap="square" rtlCol="0">
            <a:spAutoFit/>
          </a:bodyPr>
          <a:lstStyle/>
          <a:p>
            <a:pPr algn="just"/>
            <a:r>
              <a:rPr lang="en-US" sz="3200" b="1" dirty="0" smtClean="0">
                <a:solidFill>
                  <a:srgbClr val="FF0000"/>
                </a:solidFill>
                <a:latin typeface="Times New Roman" panose="02020603050405020304" pitchFamily="18" charset="0"/>
                <a:cs typeface="Times New Roman" panose="02020603050405020304" pitchFamily="18" charset="0"/>
              </a:rPr>
              <a:t>Tình huống: </a:t>
            </a:r>
            <a:r>
              <a:rPr lang="en-US" sz="3200" dirty="0" smtClean="0">
                <a:latin typeface="Times New Roman" panose="02020603050405020304" pitchFamily="18" charset="0"/>
                <a:cs typeface="Times New Roman" panose="02020603050405020304" pitchFamily="18" charset="0"/>
              </a:rPr>
              <a:t>Một thầy giáo chỉ biết tiếng Việt, muốn giới thiệu về ngôi trường của mình cho một đoàn khách đến từ nước Anh.</a:t>
            </a:r>
            <a:endParaRPr lang="vi-VN" sz="3200" dirty="0">
              <a:latin typeface="Times New Roman" panose="02020603050405020304" pitchFamily="18" charset="0"/>
              <a:cs typeface="Times New Roman" panose="02020603050405020304" pitchFamily="18" charset="0"/>
            </a:endParaRPr>
          </a:p>
        </p:txBody>
      </p:sp>
      <p:sp>
        <p:nvSpPr>
          <p:cNvPr id="15" name="9">
            <a:extLst>
              <a:ext uri="{FF2B5EF4-FFF2-40B4-BE49-F238E27FC236}">
                <a16:creationId xmlns:a16="http://schemas.microsoft.com/office/drawing/2014/main" id="{8FC95D77-D7EF-4999-8EB8-7079438BBD3B}"/>
              </a:ext>
            </a:extLst>
          </p:cNvPr>
          <p:cNvSpPr txBox="1"/>
          <p:nvPr/>
        </p:nvSpPr>
        <p:spPr>
          <a:xfrm>
            <a:off x="46108" y="119268"/>
            <a:ext cx="11505704" cy="492443"/>
          </a:xfrm>
          <a:prstGeom prst="rect">
            <a:avLst/>
          </a:prstGeom>
          <a:noFill/>
        </p:spPr>
        <p:txBody>
          <a:bodyPr wrap="square" lIns="0" tIns="0" rIns="0" bIns="0" rtlCol="0">
            <a:spAutoFit/>
          </a:bodyPr>
          <a:lstStyle/>
          <a:p>
            <a:pPr marL="0" lvl="1" algn="ct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TIẾT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1,2: </a:t>
            </a:r>
            <a:r>
              <a:rPr lang="en-US" altLang="zh-CN" sz="3200" b="1" dirty="0">
                <a:solidFill>
                  <a:srgbClr val="FF0000"/>
                </a:solidFill>
                <a:latin typeface="Times New Roman" panose="02020603050405020304" pitchFamily="18" charset="0"/>
                <a:ea typeface="微软雅黑" pitchFamily="34" charset="-122"/>
                <a:cs typeface="Times New Roman" panose="02020603050405020304" pitchFamily="18" charset="0"/>
              </a:rPr>
              <a:t>BÀI 1: </a:t>
            </a:r>
            <a:r>
              <a:rPr lang="en-US" altLang="zh-CN" sz="3200" b="1" dirty="0" smtClean="0">
                <a:solidFill>
                  <a:srgbClr val="FF0000"/>
                </a:solidFill>
                <a:latin typeface="Times New Roman" panose="02020603050405020304" pitchFamily="18" charset="0"/>
                <a:ea typeface="微软雅黑" pitchFamily="34" charset="-122"/>
                <a:cs typeface="Times New Roman" panose="02020603050405020304" pitchFamily="18" charset="0"/>
              </a:rPr>
              <a:t>MÁY TÍNH VÀ CHƯƠNG TRÌNH MÁY TÍNH</a:t>
            </a:r>
            <a:endParaRPr lang="zh-CN" altLang="en-US" sz="32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16" name="Subtitle 6"/>
          <p:cNvSpPr txBox="1">
            <a:spLocks/>
          </p:cNvSpPr>
          <p:nvPr/>
        </p:nvSpPr>
        <p:spPr>
          <a:xfrm>
            <a:off x="304801" y="974579"/>
            <a:ext cx="11078816" cy="644004"/>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0033CC"/>
                </a:solidFill>
                <a:latin typeface="Arial" panose="020B0604020202020204" pitchFamily="34" charset="0"/>
                <a:cs typeface="Arial" panose="020B0604020202020204" pitchFamily="34" charset="0"/>
              </a:rPr>
              <a:t>2. </a:t>
            </a:r>
            <a:r>
              <a:rPr lang="en-US" sz="3200" b="1" u="sng" dirty="0">
                <a:solidFill>
                  <a:srgbClr val="0033CC"/>
                </a:solidFill>
                <a:latin typeface="Arial" panose="020B0604020202020204" pitchFamily="34" charset="0"/>
                <a:cs typeface="Arial" panose="020B0604020202020204" pitchFamily="34" charset="0"/>
              </a:rPr>
              <a:t>C</a:t>
            </a:r>
            <a:r>
              <a:rPr lang="en-US" sz="3200" b="1" u="sng" dirty="0" smtClean="0">
                <a:solidFill>
                  <a:srgbClr val="0033CC"/>
                </a:solidFill>
                <a:latin typeface="Arial" panose="020B0604020202020204" pitchFamily="34" charset="0"/>
                <a:cs typeface="Arial" panose="020B0604020202020204" pitchFamily="34" charset="0"/>
              </a:rPr>
              <a:t>hương trình và ngôn ngữ lập trình (NNLT)</a:t>
            </a:r>
            <a:r>
              <a:rPr lang="en-US" sz="3200" b="1" dirty="0" smtClean="0">
                <a:solidFill>
                  <a:srgbClr val="0033CC"/>
                </a:solidFill>
                <a:latin typeface="Arial" panose="020B0604020202020204" pitchFamily="34" charset="0"/>
                <a:cs typeface="Arial" panose="020B0604020202020204" pitchFamily="34" charset="0"/>
              </a:rPr>
              <a:t>:</a:t>
            </a:r>
            <a:endParaRPr lang="en-US" sz="3200" b="1" dirty="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53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734FA32-33C2-4E55-AE38-F9F812CC072E}" vid="{C4160039-7F21-4FAA-86B8-C49F84A1C1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898</TotalTime>
  <Words>963</Words>
  <Application>Microsoft Office PowerPoint</Application>
  <PresentationFormat>Widescreen</PresentationFormat>
  <Paragraphs>80</Paragraphs>
  <Slides>15</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等线</vt:lpstr>
      <vt:lpstr>微软雅黑</vt:lpstr>
      <vt:lpstr>字魂36号-正文宋楷</vt:lpstr>
      <vt:lpstr>Arial</vt:lpstr>
      <vt:lpstr>Calibri</vt:lpstr>
      <vt:lpstr>Calibri Light</vt:lpstr>
      <vt:lpstr>Palatino Linotype</vt:lpstr>
      <vt:lpstr>Times New Roman</vt:lpstr>
      <vt:lpstr>Verdana</vt:lpstr>
      <vt:lpstr>VNI-Times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28</cp:revision>
  <dcterms:created xsi:type="dcterms:W3CDTF">2021-09-02T02:29:42Z</dcterms:created>
  <dcterms:modified xsi:type="dcterms:W3CDTF">2021-09-05T10:05:35Z</dcterms:modified>
</cp:coreProperties>
</file>